
<file path=[Content_Types].xml><?xml version="1.0" encoding="utf-8"?>
<Types xmlns="http://schemas.openxmlformats.org/package/2006/content-types">
  <Default Extension="bin" ContentType="image/unknown"/>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7" r:id="rId2"/>
    <p:sldId id="273" r:id="rId3"/>
    <p:sldId id="264" r:id="rId4"/>
    <p:sldId id="265" r:id="rId5"/>
    <p:sldId id="269" r:id="rId6"/>
    <p:sldId id="278" r:id="rId7"/>
    <p:sldId id="276" r:id="rId8"/>
    <p:sldId id="279" r:id="rId9"/>
    <p:sldId id="277" r:id="rId10"/>
    <p:sldId id="275" r:id="rId11"/>
    <p:sldId id="274" r:id="rId12"/>
    <p:sldId id="280" r:id="rId13"/>
    <p:sldId id="281" r:id="rId14"/>
    <p:sldId id="282" r:id="rId15"/>
    <p:sldId id="288" r:id="rId16"/>
    <p:sldId id="283" r:id="rId17"/>
    <p:sldId id="284" r:id="rId18"/>
    <p:sldId id="285" r:id="rId19"/>
    <p:sldId id="286" r:id="rId20"/>
    <p:sldId id="287" r:id="rId21"/>
    <p:sldId id="268" r:id="rId22"/>
    <p:sldId id="272" r:id="rId23"/>
    <p:sldId id="271" r:id="rId24"/>
  </p:sldIdLst>
  <p:sldSz cx="9144000" cy="5143500" type="screen16x9"/>
  <p:notesSz cx="6858000" cy="9144000"/>
  <p:embeddedFontLst>
    <p:embeddedFont>
      <p:font typeface="Bookman Old Style" panose="02050604050505020204" pitchFamily="18"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Merriweather" panose="00000500000000000000" pitchFamily="2" charset="0"/>
      <p:regular r:id="rId38"/>
      <p:bold r:id="rId39"/>
      <p:italic r:id="rId40"/>
      <p:boldItalic r:id="rId41"/>
    </p:embeddedFont>
    <p:embeddedFont>
      <p:font typeface="Trebuchet MS" panose="020B0603020202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90"/>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01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84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0D0ADB29-2959-9E62-2257-64D876FBD6F8}"/>
            </a:ext>
          </a:extLst>
        </p:cNvPr>
        <p:cNvGrpSpPr/>
        <p:nvPr/>
      </p:nvGrpSpPr>
      <p:grpSpPr>
        <a:xfrm>
          <a:off x="0" y="0"/>
          <a:ext cx="0" cy="0"/>
          <a:chOff x="0" y="0"/>
          <a:chExt cx="0" cy="0"/>
        </a:xfrm>
      </p:grpSpPr>
      <p:sp>
        <p:nvSpPr>
          <p:cNvPr id="114" name="Google Shape;114;p1:notes">
            <a:extLst>
              <a:ext uri="{FF2B5EF4-FFF2-40B4-BE49-F238E27FC236}">
                <a16:creationId xmlns:a16="http://schemas.microsoft.com/office/drawing/2014/main" id="{EA8BDB3A-C830-0BFF-D562-D305B94252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a:extLst>
              <a:ext uri="{FF2B5EF4-FFF2-40B4-BE49-F238E27FC236}">
                <a16:creationId xmlns:a16="http://schemas.microsoft.com/office/drawing/2014/main" id="{38F2DA88-F1FA-AAA0-CF9F-F9D56DAE08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820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C8640F02-82CC-F7CF-9E8E-ED8C2B855794}"/>
            </a:ext>
          </a:extLst>
        </p:cNvPr>
        <p:cNvGrpSpPr/>
        <p:nvPr/>
      </p:nvGrpSpPr>
      <p:grpSpPr>
        <a:xfrm>
          <a:off x="0" y="0"/>
          <a:ext cx="0" cy="0"/>
          <a:chOff x="0" y="0"/>
          <a:chExt cx="0" cy="0"/>
        </a:xfrm>
      </p:grpSpPr>
      <p:sp>
        <p:nvSpPr>
          <p:cNvPr id="114" name="Google Shape;114;p1:notes">
            <a:extLst>
              <a:ext uri="{FF2B5EF4-FFF2-40B4-BE49-F238E27FC236}">
                <a16:creationId xmlns:a16="http://schemas.microsoft.com/office/drawing/2014/main" id="{8360624B-9375-4ECA-2E56-DBB27F8BE1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a:extLst>
              <a:ext uri="{FF2B5EF4-FFF2-40B4-BE49-F238E27FC236}">
                <a16:creationId xmlns:a16="http://schemas.microsoft.com/office/drawing/2014/main" id="{6C39B5E7-55EC-3ED6-D7F3-DBB194134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536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C8640F02-82CC-F7CF-9E8E-ED8C2B855794}"/>
            </a:ext>
          </a:extLst>
        </p:cNvPr>
        <p:cNvGrpSpPr/>
        <p:nvPr/>
      </p:nvGrpSpPr>
      <p:grpSpPr>
        <a:xfrm>
          <a:off x="0" y="0"/>
          <a:ext cx="0" cy="0"/>
          <a:chOff x="0" y="0"/>
          <a:chExt cx="0" cy="0"/>
        </a:xfrm>
      </p:grpSpPr>
      <p:sp>
        <p:nvSpPr>
          <p:cNvPr id="114" name="Google Shape;114;p1:notes">
            <a:extLst>
              <a:ext uri="{FF2B5EF4-FFF2-40B4-BE49-F238E27FC236}">
                <a16:creationId xmlns:a16="http://schemas.microsoft.com/office/drawing/2014/main" id="{8360624B-9375-4ECA-2E56-DBB27F8BE1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a:extLst>
              <a:ext uri="{FF2B5EF4-FFF2-40B4-BE49-F238E27FC236}">
                <a16:creationId xmlns:a16="http://schemas.microsoft.com/office/drawing/2014/main" id="{6C39B5E7-55EC-3ED6-D7F3-DBB194134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3415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C8640F02-82CC-F7CF-9E8E-ED8C2B855794}"/>
            </a:ext>
          </a:extLst>
        </p:cNvPr>
        <p:cNvGrpSpPr/>
        <p:nvPr/>
      </p:nvGrpSpPr>
      <p:grpSpPr>
        <a:xfrm>
          <a:off x="0" y="0"/>
          <a:ext cx="0" cy="0"/>
          <a:chOff x="0" y="0"/>
          <a:chExt cx="0" cy="0"/>
        </a:xfrm>
      </p:grpSpPr>
      <p:sp>
        <p:nvSpPr>
          <p:cNvPr id="114" name="Google Shape;114;p1:notes">
            <a:extLst>
              <a:ext uri="{FF2B5EF4-FFF2-40B4-BE49-F238E27FC236}">
                <a16:creationId xmlns:a16="http://schemas.microsoft.com/office/drawing/2014/main" id="{8360624B-9375-4ECA-2E56-DBB27F8BE1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a:extLst>
              <a:ext uri="{FF2B5EF4-FFF2-40B4-BE49-F238E27FC236}">
                <a16:creationId xmlns:a16="http://schemas.microsoft.com/office/drawing/2014/main" id="{6C39B5E7-55EC-3ED6-D7F3-DBB194134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1919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C8640F02-82CC-F7CF-9E8E-ED8C2B855794}"/>
            </a:ext>
          </a:extLst>
        </p:cNvPr>
        <p:cNvGrpSpPr/>
        <p:nvPr/>
      </p:nvGrpSpPr>
      <p:grpSpPr>
        <a:xfrm>
          <a:off x="0" y="0"/>
          <a:ext cx="0" cy="0"/>
          <a:chOff x="0" y="0"/>
          <a:chExt cx="0" cy="0"/>
        </a:xfrm>
      </p:grpSpPr>
      <p:sp>
        <p:nvSpPr>
          <p:cNvPr id="114" name="Google Shape;114;p1:notes">
            <a:extLst>
              <a:ext uri="{FF2B5EF4-FFF2-40B4-BE49-F238E27FC236}">
                <a16:creationId xmlns:a16="http://schemas.microsoft.com/office/drawing/2014/main" id="{8360624B-9375-4ECA-2E56-DBB27F8BE1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a:extLst>
              <a:ext uri="{FF2B5EF4-FFF2-40B4-BE49-F238E27FC236}">
                <a16:creationId xmlns:a16="http://schemas.microsoft.com/office/drawing/2014/main" id="{6C39B5E7-55EC-3ED6-D7F3-DBB194134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699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C8640F02-82CC-F7CF-9E8E-ED8C2B855794}"/>
            </a:ext>
          </a:extLst>
        </p:cNvPr>
        <p:cNvGrpSpPr/>
        <p:nvPr/>
      </p:nvGrpSpPr>
      <p:grpSpPr>
        <a:xfrm>
          <a:off x="0" y="0"/>
          <a:ext cx="0" cy="0"/>
          <a:chOff x="0" y="0"/>
          <a:chExt cx="0" cy="0"/>
        </a:xfrm>
      </p:grpSpPr>
      <p:sp>
        <p:nvSpPr>
          <p:cNvPr id="114" name="Google Shape;114;p1:notes">
            <a:extLst>
              <a:ext uri="{FF2B5EF4-FFF2-40B4-BE49-F238E27FC236}">
                <a16:creationId xmlns:a16="http://schemas.microsoft.com/office/drawing/2014/main" id="{8360624B-9375-4ECA-2E56-DBB27F8BE1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a:extLst>
              <a:ext uri="{FF2B5EF4-FFF2-40B4-BE49-F238E27FC236}">
                <a16:creationId xmlns:a16="http://schemas.microsoft.com/office/drawing/2014/main" id="{6C39B5E7-55EC-3ED6-D7F3-DBB194134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084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C8640F02-82CC-F7CF-9E8E-ED8C2B855794}"/>
            </a:ext>
          </a:extLst>
        </p:cNvPr>
        <p:cNvGrpSpPr/>
        <p:nvPr/>
      </p:nvGrpSpPr>
      <p:grpSpPr>
        <a:xfrm>
          <a:off x="0" y="0"/>
          <a:ext cx="0" cy="0"/>
          <a:chOff x="0" y="0"/>
          <a:chExt cx="0" cy="0"/>
        </a:xfrm>
      </p:grpSpPr>
      <p:sp>
        <p:nvSpPr>
          <p:cNvPr id="114" name="Google Shape;114;p1:notes">
            <a:extLst>
              <a:ext uri="{FF2B5EF4-FFF2-40B4-BE49-F238E27FC236}">
                <a16:creationId xmlns:a16="http://schemas.microsoft.com/office/drawing/2014/main" id="{8360624B-9375-4ECA-2E56-DBB27F8BE1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a:extLst>
              <a:ext uri="{FF2B5EF4-FFF2-40B4-BE49-F238E27FC236}">
                <a16:creationId xmlns:a16="http://schemas.microsoft.com/office/drawing/2014/main" id="{6C39B5E7-55EC-3ED6-D7F3-DBB194134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246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C8640F02-82CC-F7CF-9E8E-ED8C2B855794}"/>
            </a:ext>
          </a:extLst>
        </p:cNvPr>
        <p:cNvGrpSpPr/>
        <p:nvPr/>
      </p:nvGrpSpPr>
      <p:grpSpPr>
        <a:xfrm>
          <a:off x="0" y="0"/>
          <a:ext cx="0" cy="0"/>
          <a:chOff x="0" y="0"/>
          <a:chExt cx="0" cy="0"/>
        </a:xfrm>
      </p:grpSpPr>
      <p:sp>
        <p:nvSpPr>
          <p:cNvPr id="114" name="Google Shape;114;p1:notes">
            <a:extLst>
              <a:ext uri="{FF2B5EF4-FFF2-40B4-BE49-F238E27FC236}">
                <a16:creationId xmlns:a16="http://schemas.microsoft.com/office/drawing/2014/main" id="{8360624B-9375-4ECA-2E56-DBB27F8BE1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a:extLst>
              <a:ext uri="{FF2B5EF4-FFF2-40B4-BE49-F238E27FC236}">
                <a16:creationId xmlns:a16="http://schemas.microsoft.com/office/drawing/2014/main" id="{6C39B5E7-55EC-3ED6-D7F3-DBB194134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7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173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850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7574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845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933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468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535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41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71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921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87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674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068473FE-FEE8-4A11-984C-6BE76FFFB8A6}" type="datetime1">
              <a:rPr lang="en-US" smtClean="0"/>
              <a:t>3/28/2024</a:t>
            </a:fld>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FCD31909-F8D8-472A-B301-C0B47A1CFDDD}" type="datetime1">
              <a:rPr lang="en-US" smtClean="0"/>
              <a:t>3/28/2024</a:t>
            </a:fld>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382986D8-E136-46E8-BED6-C56E4CA5985D}" type="datetime1">
              <a:rPr lang="en-US" smtClean="0"/>
              <a:t>3/28/2024</a:t>
            </a:fld>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7B8B21AD-1FB2-4879-B352-C4B469FF0E55}" type="datetime1">
              <a:rPr lang="en-US" smtClean="0"/>
              <a:t>3/28/2024</a:t>
            </a:fld>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023FA63B-7BA5-439B-808C-CD31261DC627}" type="datetime1">
              <a:rPr lang="en-US" smtClean="0"/>
              <a:t>3/28/2024</a:t>
            </a:fld>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D71AE679-8649-4E45-928F-F7B28F40B515}" type="datetime1">
              <a:rPr lang="en-US" smtClean="0"/>
              <a:t>3/28/2024</a:t>
            </a:fld>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fld id="{440CFF11-AA4A-4972-8AFF-841A0A2244AA}" type="datetime1">
              <a:rPr lang="en-US" smtClean="0"/>
              <a:t>3/28/2024</a:t>
            </a:fld>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Department of Computer Science and Engineering</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 name="Google Shape;47;p1">
            <a:extLst>
              <a:ext uri="{FF2B5EF4-FFF2-40B4-BE49-F238E27FC236}">
                <a16:creationId xmlns:a16="http://schemas.microsoft.com/office/drawing/2014/main" id="{D2ACD682-2783-ABC6-AF8D-0C0B227851EF}"/>
              </a:ext>
            </a:extLst>
          </p:cNvPr>
          <p:cNvSpPr txBox="1"/>
          <p:nvPr/>
        </p:nvSpPr>
        <p:spPr>
          <a:xfrm>
            <a:off x="2874575" y="4764408"/>
            <a:ext cx="3394850" cy="279634"/>
          </a:xfrm>
          <a:prstGeom prst="rect">
            <a:avLst/>
          </a:prstGeom>
          <a:noFill/>
          <a:ln>
            <a:noFill/>
          </a:ln>
        </p:spPr>
        <p:txBody>
          <a:bodyPr spcFirstLastPara="1" wrap="square" lIns="47025" tIns="47025" rIns="47025" bIns="47025" anchor="ctr" anchorCtr="0">
            <a:spAutoFit/>
          </a:bodyPr>
          <a:lstStyle/>
          <a:p>
            <a:pPr marL="0" marR="0" lvl="0" indent="0" algn="ctr" rtl="0">
              <a:lnSpc>
                <a:spcPct val="100000"/>
              </a:lnSpc>
              <a:spcBef>
                <a:spcPts val="0"/>
              </a:spcBef>
              <a:spcAft>
                <a:spcPts val="0"/>
              </a:spcAft>
              <a:buClr>
                <a:srgbClr val="888888"/>
              </a:buClr>
              <a:buSzPts val="1200"/>
              <a:buFont typeface="Calibri"/>
              <a:buNone/>
            </a:pPr>
            <a:r>
              <a:rPr lang="en-US" sz="1200" b="0" i="0" u="none" strike="noStrike" cap="none" dirty="0">
                <a:solidFill>
                  <a:srgbClr val="888888"/>
                </a:solidFill>
                <a:latin typeface="Times New Roman" panose="02020603050405020304" pitchFamily="18" charset="0"/>
                <a:ea typeface="Calibri"/>
                <a:cs typeface="Times New Roman" panose="02020603050405020304" pitchFamily="18" charset="0"/>
                <a:sym typeface="Calibri"/>
              </a:rPr>
              <a:t>Department of Computer Science and Engineering</a:t>
            </a:r>
            <a:endParaRPr dirty="0">
              <a:latin typeface="Times New Roman" panose="02020603050405020304" pitchFamily="18" charset="0"/>
              <a:cs typeface="Times New Roman" panose="02020603050405020304" pitchFamily="18" charset="0"/>
            </a:endParaRPr>
          </a:p>
        </p:txBody>
      </p:sp>
      <p:sp>
        <p:nvSpPr>
          <p:cNvPr id="12" name="Google Shape;48;p1">
            <a:extLst>
              <a:ext uri="{FF2B5EF4-FFF2-40B4-BE49-F238E27FC236}">
                <a16:creationId xmlns:a16="http://schemas.microsoft.com/office/drawing/2014/main" id="{A5312E1D-64F8-C147-20E1-104B35461DF4}"/>
              </a:ext>
            </a:extLst>
          </p:cNvPr>
          <p:cNvSpPr txBox="1">
            <a:spLocks noGrp="1"/>
          </p:cNvSpPr>
          <p:nvPr>
            <p:ph type="sldNum" idx="12"/>
          </p:nvPr>
        </p:nvSpPr>
        <p:spPr>
          <a:xfrm>
            <a:off x="8502808" y="4764397"/>
            <a:ext cx="183993" cy="279634"/>
          </a:xfrm>
          <a:prstGeom prst="rect">
            <a:avLst/>
          </a:prstGeom>
          <a:noFill/>
          <a:ln>
            <a:noFill/>
          </a:ln>
        </p:spPr>
        <p:txBody>
          <a:bodyPr spcFirstLastPara="1" wrap="square" lIns="47025" tIns="47025" rIns="47025" bIns="47025" anchor="ctr" anchorCtr="0">
            <a:sp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sz="1200">
                <a:latin typeface="Times New Roman" panose="02020603050405020304" pitchFamily="18" charset="0"/>
                <a:cs typeface="Times New Roman" panose="02020603050405020304" pitchFamily="18" charset="0"/>
                <a:sym typeface="Calibri"/>
              </a:rPr>
              <a:t>1</a:t>
            </a:fld>
            <a:endParaRPr dirty="0">
              <a:latin typeface="Times New Roman" panose="02020603050405020304" pitchFamily="18" charset="0"/>
              <a:cs typeface="Times New Roman" panose="02020603050405020304" pitchFamily="18" charset="0"/>
            </a:endParaRPr>
          </a:p>
        </p:txBody>
      </p:sp>
      <p:sp>
        <p:nvSpPr>
          <p:cNvPr id="13" name="Google Shape;49;p1">
            <a:extLst>
              <a:ext uri="{FF2B5EF4-FFF2-40B4-BE49-F238E27FC236}">
                <a16:creationId xmlns:a16="http://schemas.microsoft.com/office/drawing/2014/main" id="{ADA5D306-7604-098B-B386-709E9146F37A}"/>
              </a:ext>
            </a:extLst>
          </p:cNvPr>
          <p:cNvSpPr txBox="1">
            <a:spLocks noGrp="1"/>
          </p:cNvSpPr>
          <p:nvPr>
            <p:ph type="title"/>
          </p:nvPr>
        </p:nvSpPr>
        <p:spPr>
          <a:xfrm>
            <a:off x="533400" y="856399"/>
            <a:ext cx="8077200" cy="1600201"/>
          </a:xfrm>
          <a:prstGeom prst="rect">
            <a:avLst/>
          </a:prstGeom>
          <a:noFill/>
          <a:ln>
            <a:noFill/>
          </a:ln>
        </p:spPr>
        <p:txBody>
          <a:bodyPr spcFirstLastPara="1" wrap="square" lIns="47025" tIns="47025" rIns="47025" bIns="47025" anchor="ctr" anchorCtr="0">
            <a:normAutofit/>
          </a:bodyPr>
          <a:lstStyle/>
          <a:p>
            <a:pPr>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Multi-Modal Assistive System for people with disabilities</a:t>
            </a:r>
            <a:endParaRPr lang="en-US" sz="2400" dirty="0">
              <a:effectLst/>
              <a:latin typeface="Calibri" panose="020F0502020204030204" pitchFamily="34" charset="0"/>
              <a:cs typeface="Times New Roman" panose="02020603050405020304" pitchFamily="18" charset="0"/>
            </a:endParaRPr>
          </a:p>
        </p:txBody>
      </p:sp>
      <p:sp>
        <p:nvSpPr>
          <p:cNvPr id="14" name="Google Shape;50;p1">
            <a:extLst>
              <a:ext uri="{FF2B5EF4-FFF2-40B4-BE49-F238E27FC236}">
                <a16:creationId xmlns:a16="http://schemas.microsoft.com/office/drawing/2014/main" id="{4FEE9A4D-ACE4-85FE-7C6D-DF1B4288F413}"/>
              </a:ext>
            </a:extLst>
          </p:cNvPr>
          <p:cNvSpPr txBox="1"/>
          <p:nvPr/>
        </p:nvSpPr>
        <p:spPr>
          <a:xfrm>
            <a:off x="313492" y="3117641"/>
            <a:ext cx="4258508" cy="1169460"/>
          </a:xfrm>
          <a:prstGeom prst="rect">
            <a:avLst/>
          </a:prstGeom>
          <a:noFill/>
          <a:ln>
            <a:noFill/>
          </a:ln>
        </p:spPr>
        <p:txBody>
          <a:bodyPr spcFirstLastPara="1" wrap="square" lIns="45675" tIns="45675" rIns="45675" bIns="45675" anchor="t" anchorCtr="0">
            <a:spAutoFit/>
          </a:bodyPr>
          <a:lstStyle/>
          <a:p>
            <a:r>
              <a:rPr lang="en-US" dirty="0">
                <a:latin typeface="Times New Roman" panose="02020603050405020304" pitchFamily="18" charset="0"/>
                <a:cs typeface="Times New Roman" panose="02020603050405020304" pitchFamily="18" charset="0"/>
              </a:rPr>
              <a:t>Team Details </a:t>
            </a:r>
          </a:p>
          <a:p>
            <a:pPr marL="342900" indent="-342900">
              <a:buFont typeface="+mj-lt"/>
              <a:buAutoNum type="arabicPeriod"/>
            </a:pPr>
            <a:r>
              <a:rPr lang="en-US" dirty="0" err="1">
                <a:latin typeface="Times New Roman" panose="02020603050405020304" pitchFamily="18" charset="0"/>
                <a:cs typeface="Times New Roman" panose="02020603050405020304" pitchFamily="18" charset="0"/>
              </a:rPr>
              <a:t>Chithanuru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Chandhana</a:t>
            </a:r>
            <a:r>
              <a:rPr lang="en-US" dirty="0">
                <a:latin typeface="Times New Roman" panose="02020603050405020304" pitchFamily="18" charset="0"/>
                <a:cs typeface="Times New Roman" panose="02020603050405020304" pitchFamily="18" charset="0"/>
              </a:rPr>
              <a:t>(20EG105310)</a:t>
            </a:r>
          </a:p>
          <a:p>
            <a:pPr marL="342900" indent="-342900">
              <a:buFont typeface="+mj-lt"/>
              <a:buAutoNum type="arabicPeriod"/>
            </a:pPr>
            <a:r>
              <a:rPr lang="en-US" dirty="0" err="1">
                <a:latin typeface="Times New Roman" panose="02020603050405020304" pitchFamily="18" charset="0"/>
                <a:cs typeface="Times New Roman" panose="02020603050405020304" pitchFamily="18" charset="0"/>
                <a:sym typeface="+mn-ea"/>
              </a:rPr>
              <a:t>Kandula</a:t>
            </a:r>
            <a:r>
              <a:rPr lang="en-US" dirty="0">
                <a:latin typeface="Times New Roman" panose="02020603050405020304" pitchFamily="18" charset="0"/>
                <a:cs typeface="Times New Roman" panose="02020603050405020304" pitchFamily="18" charset="0"/>
                <a:sym typeface="+mn-ea"/>
              </a:rPr>
              <a:t> Sri Pavani </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mn-ea"/>
              </a:rPr>
              <a:t>20EG105323</a:t>
            </a:r>
            <a:r>
              <a:rPr lang="en-US"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dirty="0" err="1">
                <a:latin typeface="Times New Roman" panose="02020603050405020304" pitchFamily="18" charset="0"/>
                <a:cs typeface="Times New Roman" panose="02020603050405020304" pitchFamily="18" charset="0"/>
              </a:rPr>
              <a:t>Medoju</a:t>
            </a:r>
            <a:r>
              <a:rPr lang="en-US" dirty="0">
                <a:latin typeface="Times New Roman" panose="02020603050405020304" pitchFamily="18" charset="0"/>
                <a:cs typeface="Times New Roman" panose="02020603050405020304" pitchFamily="18" charset="0"/>
              </a:rPr>
              <a:t> Vamshi Krishna (20EG105328)</a:t>
            </a:r>
          </a:p>
          <a:p>
            <a:pPr marL="342900" indent="-342900">
              <a:buFont typeface="+mj-lt"/>
              <a:buAutoNum type="arabicPeriod"/>
            </a:pPr>
            <a:r>
              <a:rPr lang="en-US" dirty="0" err="1">
                <a:latin typeface="Times New Roman" panose="02020603050405020304" pitchFamily="18" charset="0"/>
                <a:cs typeface="Times New Roman" panose="02020603050405020304" pitchFamily="18" charset="0"/>
              </a:rPr>
              <a:t>Sunchikala</a:t>
            </a:r>
            <a:r>
              <a:rPr lang="en-US" dirty="0">
                <a:latin typeface="Times New Roman" panose="02020603050405020304" pitchFamily="18" charset="0"/>
                <a:cs typeface="Times New Roman" panose="02020603050405020304" pitchFamily="18" charset="0"/>
              </a:rPr>
              <a:t> Jhansi         (20EG105348)</a:t>
            </a:r>
          </a:p>
        </p:txBody>
      </p:sp>
      <p:sp>
        <p:nvSpPr>
          <p:cNvPr id="15" name="Google Shape;51;p1">
            <a:extLst>
              <a:ext uri="{FF2B5EF4-FFF2-40B4-BE49-F238E27FC236}">
                <a16:creationId xmlns:a16="http://schemas.microsoft.com/office/drawing/2014/main" id="{9B5C2EE6-EF32-DA26-18A6-E837F40C2858}"/>
              </a:ext>
            </a:extLst>
          </p:cNvPr>
          <p:cNvSpPr txBox="1"/>
          <p:nvPr/>
        </p:nvSpPr>
        <p:spPr>
          <a:xfrm>
            <a:off x="5516357" y="3239549"/>
            <a:ext cx="3170444" cy="738573"/>
          </a:xfrm>
          <a:prstGeom prst="rect">
            <a:avLst/>
          </a:prstGeom>
          <a:noFill/>
          <a:ln>
            <a:noFill/>
          </a:ln>
        </p:spPr>
        <p:txBody>
          <a:bodyPr spcFirstLastPara="1" wrap="square" lIns="45675" tIns="45675" rIns="45675" bIns="45675" anchor="t" anchorCtr="0">
            <a:spAutoFit/>
          </a:bodyPr>
          <a:lstStyle/>
          <a:p>
            <a:r>
              <a:rPr lang="en-US" dirty="0">
                <a:latin typeface="Times New Roman" panose="02020603050405020304" pitchFamily="18" charset="0"/>
                <a:cs typeface="Times New Roman" panose="02020603050405020304" pitchFamily="18" charset="0"/>
              </a:rPr>
              <a:t>Project Supervisor </a:t>
            </a:r>
          </a:p>
          <a:p>
            <a:r>
              <a:rPr lang="en-US" dirty="0">
                <a:latin typeface="Times New Roman" panose="02020603050405020304" pitchFamily="18" charset="0"/>
                <a:cs typeface="Times New Roman" panose="02020603050405020304" pitchFamily="18" charset="0"/>
              </a:rPr>
              <a:t>Name: G. Kiran Kumar</a:t>
            </a:r>
          </a:p>
          <a:p>
            <a:r>
              <a:rPr lang="en-US" dirty="0">
                <a:latin typeface="Times New Roman" panose="02020603050405020304" pitchFamily="18" charset="0"/>
                <a:cs typeface="Times New Roman" panose="02020603050405020304" pitchFamily="18" charset="0"/>
              </a:rPr>
              <a:t>Designation: Assistant Professor</a:t>
            </a:r>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10</a:t>
            </a:fld>
            <a:endParaRPr>
              <a:latin typeface="Bookman Old Style" panose="02050604050505020204" pitchFamily="18" charset="0"/>
            </a:endParaRPr>
          </a:p>
        </p:txBody>
      </p:sp>
      <p:sp>
        <p:nvSpPr>
          <p:cNvPr id="120" name="Google Shape;120;p1"/>
          <p:cNvSpPr/>
          <p:nvPr/>
        </p:nvSpPr>
        <p:spPr>
          <a:xfrm>
            <a:off x="507688" y="1129695"/>
            <a:ext cx="8121227" cy="2462172"/>
          </a:xfrm>
          <a:prstGeom prst="rect">
            <a:avLst/>
          </a:prstGeom>
          <a:noFill/>
          <a:ln>
            <a:noFill/>
          </a:ln>
        </p:spPr>
        <p:txBody>
          <a:bodyPr spcFirstLastPara="1" wrap="square" lIns="91425" tIns="45700" rIns="91425" bIns="45700" anchor="t" anchorCtr="0">
            <a:spAutoFit/>
          </a:bodyPr>
          <a:lstStyle/>
          <a:p>
            <a:r>
              <a:rPr lang="en-GB" dirty="0">
                <a:latin typeface="Bookman Old Style" panose="02050604050505020204" pitchFamily="18" charset="0"/>
              </a:rPr>
              <a:t>Parameters improved:</a:t>
            </a:r>
          </a:p>
          <a:p>
            <a:endParaRPr lang="en-GB" dirty="0">
              <a:latin typeface="Bookman Old Style" panose="02050604050505020204" pitchFamily="18" charset="0"/>
            </a:endParaRPr>
          </a:p>
          <a:p>
            <a:pPr marL="285750" indent="-285750">
              <a:buFont typeface="Arial" panose="020B0604020202020204" pitchFamily="34" charset="0"/>
              <a:buChar char="•"/>
            </a:pPr>
            <a:r>
              <a:rPr lang="en-GB" dirty="0">
                <a:latin typeface="Bookman Old Style" panose="02050604050505020204" pitchFamily="18" charset="0"/>
              </a:rPr>
              <a:t>Accessibility: These technologies will make communication more accessible to people with disabilities by removing the barriers created by their impairments.</a:t>
            </a:r>
          </a:p>
          <a:p>
            <a:pPr marL="285750" indent="-285750">
              <a:buFont typeface="Arial" panose="020B0604020202020204" pitchFamily="34" charset="0"/>
              <a:buChar char="•"/>
            </a:pPr>
            <a:endParaRPr lang="en-GB" dirty="0">
              <a:latin typeface="Bookman Old Style" panose="02050604050505020204" pitchFamily="18" charset="0"/>
            </a:endParaRPr>
          </a:p>
          <a:p>
            <a:pPr marL="285750" indent="-285750">
              <a:buFont typeface="Arial" panose="020B0604020202020204" pitchFamily="34" charset="0"/>
              <a:buChar char="•"/>
            </a:pPr>
            <a:r>
              <a:rPr lang="en-GB" dirty="0">
                <a:latin typeface="Bookman Old Style" panose="02050604050505020204" pitchFamily="18" charset="0"/>
              </a:rPr>
              <a:t>Inclusion: By enabling communication between people with different abilities, these technologies will promote social inclusion and create a more equitable society.</a:t>
            </a:r>
          </a:p>
          <a:p>
            <a:pPr marL="285750" indent="-285750">
              <a:buFont typeface="Arial" panose="020B0604020202020204" pitchFamily="34" charset="0"/>
              <a:buChar char="•"/>
            </a:pPr>
            <a:endParaRPr lang="en-GB" dirty="0">
              <a:latin typeface="Bookman Old Style" panose="02050604050505020204" pitchFamily="18" charset="0"/>
            </a:endParaRPr>
          </a:p>
          <a:p>
            <a:pPr marL="285750" indent="-285750">
              <a:buFont typeface="Arial" panose="020B0604020202020204" pitchFamily="34" charset="0"/>
              <a:buChar char="•"/>
            </a:pPr>
            <a:r>
              <a:rPr lang="en-GB" dirty="0">
                <a:latin typeface="Bookman Old Style" panose="02050604050505020204" pitchFamily="18" charset="0"/>
              </a:rPr>
              <a:t>Quality of life: These technologies can improve the quality of life for people with disabilities by helping them to connect with others, participate in education and employment, and live more independently.</a:t>
            </a:r>
          </a:p>
        </p:txBody>
      </p:sp>
      <p:sp>
        <p:nvSpPr>
          <p:cNvPr id="2" name="Title 1"/>
          <p:cNvSpPr>
            <a:spLocks noGrp="1"/>
          </p:cNvSpPr>
          <p:nvPr>
            <p:ph type="title"/>
          </p:nvPr>
        </p:nvSpPr>
        <p:spPr>
          <a:xfrm>
            <a:off x="1509585" y="95563"/>
            <a:ext cx="6117431" cy="627321"/>
          </a:xfrm>
        </p:spPr>
        <p:txBody>
          <a:bodyPr/>
          <a:lstStyle/>
          <a:p>
            <a:r>
              <a:rPr lang="en-US" sz="3200" dirty="0">
                <a:latin typeface="Bookman Old Style" panose="02050604050505020204" pitchFamily="18" charset="0"/>
              </a:rPr>
              <a:t>Proposed Method</a:t>
            </a:r>
            <a:endParaRPr lang="en-US" sz="3600" dirty="0">
              <a:latin typeface="Bookman Old Style" panose="02050604050505020204" pitchFamily="18" charset="0"/>
            </a:endParaRPr>
          </a:p>
        </p:txBody>
      </p:sp>
      <p:sp>
        <p:nvSpPr>
          <p:cNvPr id="4" name="Footer Placeholder 3"/>
          <p:cNvSpPr>
            <a:spLocks noGrp="1"/>
          </p:cNvSpPr>
          <p:nvPr>
            <p:ph type="ftr" idx="11"/>
          </p:nvPr>
        </p:nvSpPr>
        <p:spPr>
          <a:xfrm>
            <a:off x="3196119" y="4869600"/>
            <a:ext cx="2895600" cy="273900"/>
          </a:xfrm>
        </p:spPr>
        <p:txBody>
          <a:bodyPr/>
          <a:lstStyle/>
          <a:p>
            <a:r>
              <a:rPr lang="en-US"/>
              <a:t>Department of Computer Science and Engineering</a:t>
            </a:r>
          </a:p>
        </p:txBody>
      </p:sp>
    </p:spTree>
    <p:extLst>
      <p:ext uri="{BB962C8B-B14F-4D97-AF65-F5344CB8AC3E}">
        <p14:creationId xmlns:p14="http://schemas.microsoft.com/office/powerpoint/2010/main" val="189358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11</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041944" y="285747"/>
            <a:ext cx="6117431" cy="627321"/>
          </a:xfrm>
        </p:spPr>
        <p:txBody>
          <a:bodyPr/>
          <a:lstStyle/>
          <a:p>
            <a:r>
              <a:rPr lang="en-US" sz="3600" dirty="0">
                <a:latin typeface="Bookman Old Style" panose="02050604050505020204" pitchFamily="18" charset="0"/>
              </a:rPr>
              <a:t>Experiment Environment</a:t>
            </a:r>
          </a:p>
        </p:txBody>
      </p:sp>
      <p:sp>
        <p:nvSpPr>
          <p:cNvPr id="5" name="TextBox 4"/>
          <p:cNvSpPr txBox="1"/>
          <p:nvPr/>
        </p:nvSpPr>
        <p:spPr>
          <a:xfrm>
            <a:off x="816146" y="1267877"/>
            <a:ext cx="6297674" cy="1600438"/>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ookman Old Style" panose="02050604050505020204" pitchFamily="18" charset="0"/>
              </a:rPr>
              <a:t>Operating system</a:t>
            </a:r>
            <a:r>
              <a:rPr lang="en-US" dirty="0">
                <a:latin typeface="Bookman Old Style" panose="02050604050505020204" pitchFamily="18" charset="0"/>
              </a:rPr>
              <a:t>: Windows and ubuntu.</a:t>
            </a:r>
          </a:p>
          <a:p>
            <a:pPr marL="285750" indent="-285750">
              <a:buFont typeface="Arial" panose="020B0604020202020204" pitchFamily="34" charset="0"/>
              <a:buChar char="•"/>
            </a:pPr>
            <a:endParaRPr lang="en-US" dirty="0">
              <a:latin typeface="Bookman Old Style" panose="02050604050505020204" pitchFamily="18" charset="0"/>
            </a:endParaRPr>
          </a:p>
          <a:p>
            <a:pPr marL="285750" indent="-285750">
              <a:buFont typeface="Arial" panose="020B0604020202020204" pitchFamily="34" charset="0"/>
              <a:buChar char="•"/>
            </a:pPr>
            <a:r>
              <a:rPr lang="en-US" b="1" dirty="0">
                <a:latin typeface="Bookman Old Style" panose="02050604050505020204" pitchFamily="18" charset="0"/>
              </a:rPr>
              <a:t>Technology Stacks</a:t>
            </a:r>
            <a:r>
              <a:rPr lang="en-US" dirty="0">
                <a:latin typeface="Bookman Old Style" panose="02050604050505020204" pitchFamily="18" charset="0"/>
              </a:rPr>
              <a:t>: Python, deep learning, NLP, computer vision.</a:t>
            </a:r>
          </a:p>
          <a:p>
            <a:endParaRPr lang="en-US" dirty="0">
              <a:latin typeface="Bookman Old Style" panose="02050604050505020204" pitchFamily="18" charset="0"/>
            </a:endParaRPr>
          </a:p>
          <a:p>
            <a:pPr marL="285750" indent="-285750">
              <a:buFont typeface="Arial" panose="020B0604020202020204" pitchFamily="34" charset="0"/>
              <a:buChar char="•"/>
            </a:pPr>
            <a:r>
              <a:rPr lang="en-US" b="1" dirty="0">
                <a:latin typeface="Bookman Old Style" panose="02050604050505020204" pitchFamily="18" charset="0"/>
              </a:rPr>
              <a:t>Frameworks &amp; libraries</a:t>
            </a:r>
            <a:r>
              <a:rPr lang="en-US" dirty="0">
                <a:latin typeface="Bookman Old Style" panose="02050604050505020204" pitchFamily="18" charset="0"/>
              </a:rPr>
              <a:t>: TensorFlow, Flask, Pytorch, NumPy, OpenCV, pandas and NLTK, etc.</a:t>
            </a:r>
          </a:p>
          <a:p>
            <a:endParaRPr lang="en-US" dirty="0">
              <a:latin typeface="Bookman Old Style" panose="02050604050505020204" pitchFamily="18" charset="0"/>
            </a:endParaRPr>
          </a:p>
        </p:txBody>
      </p:sp>
      <p:sp>
        <p:nvSpPr>
          <p:cNvPr id="4" name="Footer Placeholder 3"/>
          <p:cNvSpPr>
            <a:spLocks noGrp="1"/>
          </p:cNvSpPr>
          <p:nvPr>
            <p:ph type="ftr" idx="11"/>
          </p:nvPr>
        </p:nvSpPr>
        <p:spPr>
          <a:xfrm>
            <a:off x="2790825" y="4767264"/>
            <a:ext cx="3762375" cy="273900"/>
          </a:xfrm>
        </p:spPr>
        <p:txBody>
          <a:bodyPr/>
          <a:lstStyle/>
          <a:p>
            <a:r>
              <a:rPr lang="en-US" dirty="0"/>
              <a:t>Department of Computer Science and Engineering</a:t>
            </a:r>
          </a:p>
        </p:txBody>
      </p:sp>
    </p:spTree>
    <p:extLst>
      <p:ext uri="{BB962C8B-B14F-4D97-AF65-F5344CB8AC3E}">
        <p14:creationId xmlns:p14="http://schemas.microsoft.com/office/powerpoint/2010/main" val="212218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0273017C-EC96-4EC6-3B91-EABED65D641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BA93557B-BD50-EF37-96AB-9FCE77B2612F}"/>
              </a:ext>
            </a:extLst>
          </p:cNvPr>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12</a:t>
            </a:fld>
            <a:endParaRPr>
              <a:latin typeface="Bookman Old Style" panose="02050604050505020204" pitchFamily="18" charset="0"/>
            </a:endParaRPr>
          </a:p>
        </p:txBody>
      </p:sp>
      <p:sp>
        <p:nvSpPr>
          <p:cNvPr id="120" name="Google Shape;120;p1">
            <a:extLst>
              <a:ext uri="{FF2B5EF4-FFF2-40B4-BE49-F238E27FC236}">
                <a16:creationId xmlns:a16="http://schemas.microsoft.com/office/drawing/2014/main" id="{225B9579-7CF8-303C-E7E8-5EA07A99A675}"/>
              </a:ext>
            </a:extLst>
          </p:cNvPr>
          <p:cNvSpPr/>
          <p:nvPr/>
        </p:nvSpPr>
        <p:spPr>
          <a:xfrm>
            <a:off x="511386" y="893856"/>
            <a:ext cx="8121227" cy="954067"/>
          </a:xfrm>
          <a:prstGeom prst="rect">
            <a:avLst/>
          </a:prstGeom>
          <a:noFill/>
          <a:ln>
            <a:noFill/>
          </a:ln>
        </p:spPr>
        <p:txBody>
          <a:bodyPr spcFirstLastPara="1" wrap="square" lIns="91425" tIns="45700" rIns="91425" bIns="45700" anchor="t" anchorCtr="0">
            <a:spAutoFit/>
          </a:bodyPr>
          <a:lstStyle/>
          <a:p>
            <a:r>
              <a:rPr lang="en-GB" b="0" i="0" dirty="0">
                <a:solidFill>
                  <a:srgbClr val="1F1F1F"/>
                </a:solidFill>
                <a:effectLst/>
                <a:latin typeface="Times New Roman" panose="02020603050405020304" pitchFamily="18" charset="0"/>
                <a:cs typeface="Times New Roman" panose="02020603050405020304" pitchFamily="18" charset="0"/>
              </a:rPr>
              <a:t>Our project tackles two communication tasks: visual question answering and speech-to-sign language translation. For the visual question answering part, we use the COCO-2014 dataset to train the system on understanding image content and answering questions. The </a:t>
            </a:r>
            <a:r>
              <a:rPr lang="en-GB" dirty="0">
                <a:solidFill>
                  <a:srgbClr val="1F1F1F"/>
                </a:solidFill>
                <a:latin typeface="Times New Roman" panose="02020603050405020304" pitchFamily="18" charset="0"/>
                <a:cs typeface="Times New Roman" panose="02020603050405020304" pitchFamily="18" charset="0"/>
              </a:rPr>
              <a:t>text/</a:t>
            </a:r>
            <a:r>
              <a:rPr lang="en-GB" b="0" i="0" dirty="0">
                <a:solidFill>
                  <a:srgbClr val="1F1F1F"/>
                </a:solidFill>
                <a:effectLst/>
                <a:latin typeface="Times New Roman" panose="02020603050405020304" pitchFamily="18" charset="0"/>
                <a:cs typeface="Times New Roman" panose="02020603050405020304" pitchFamily="18" charset="0"/>
              </a:rPr>
              <a:t>speech-to-sign language module focuses on Indian Sign Language (ISL) using a dedicated ISL dataset. This allows seamless translation for ISL users.</a:t>
            </a:r>
            <a:endParaRPr lang="en-GB"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F49BB8B-56AA-7C5E-55CD-EF4C1B847327}"/>
              </a:ext>
            </a:extLst>
          </p:cNvPr>
          <p:cNvSpPr>
            <a:spLocks noGrp="1"/>
          </p:cNvSpPr>
          <p:nvPr>
            <p:ph type="title"/>
          </p:nvPr>
        </p:nvSpPr>
        <p:spPr>
          <a:xfrm>
            <a:off x="1095248" y="141948"/>
            <a:ext cx="6117431" cy="627321"/>
          </a:xfrm>
        </p:spPr>
        <p:txBody>
          <a:bodyPr/>
          <a:lstStyle/>
          <a:p>
            <a:pPr marL="0" lvl="0" indent="0" algn="ctr" rtl="0">
              <a:lnSpc>
                <a:spcPct val="100000"/>
              </a:lnSpc>
              <a:spcBef>
                <a:spcPts val="0"/>
              </a:spcBef>
              <a:spcAft>
                <a:spcPts val="0"/>
              </a:spcAft>
              <a:buSzPts val="20700"/>
              <a:buNone/>
            </a:pPr>
            <a:r>
              <a:rPr lang="en-US" sz="3200" dirty="0">
                <a:latin typeface="Bookman Old Style" panose="02050604050505020204"/>
                <a:ea typeface="Bookman Old Style" panose="02050604050505020204"/>
                <a:cs typeface="Bookman Old Style" panose="02050604050505020204"/>
                <a:sym typeface="Bookman Old Style" panose="02050604050505020204"/>
              </a:rPr>
              <a:t>Experiment Environment </a:t>
            </a:r>
          </a:p>
        </p:txBody>
      </p:sp>
      <p:sp>
        <p:nvSpPr>
          <p:cNvPr id="4" name="Footer Placeholder 3">
            <a:extLst>
              <a:ext uri="{FF2B5EF4-FFF2-40B4-BE49-F238E27FC236}">
                <a16:creationId xmlns:a16="http://schemas.microsoft.com/office/drawing/2014/main" id="{A81AC6AD-8620-E34C-3B48-9D2F3A3B810E}"/>
              </a:ext>
            </a:extLst>
          </p:cNvPr>
          <p:cNvSpPr>
            <a:spLocks noGrp="1"/>
          </p:cNvSpPr>
          <p:nvPr>
            <p:ph type="ftr" idx="11"/>
          </p:nvPr>
        </p:nvSpPr>
        <p:spPr>
          <a:xfrm>
            <a:off x="2696056" y="4764456"/>
            <a:ext cx="3483287" cy="273900"/>
          </a:xfrm>
        </p:spPr>
        <p:txBody>
          <a:bodyPr/>
          <a:lstStyle/>
          <a:p>
            <a:r>
              <a:rPr lang="en-US" dirty="0"/>
              <a:t>Department of Computer Science and Engineering</a:t>
            </a:r>
          </a:p>
        </p:txBody>
      </p:sp>
      <p:pic>
        <p:nvPicPr>
          <p:cNvPr id="5" name="Picture 4">
            <a:extLst>
              <a:ext uri="{FF2B5EF4-FFF2-40B4-BE49-F238E27FC236}">
                <a16:creationId xmlns:a16="http://schemas.microsoft.com/office/drawing/2014/main" id="{89005816-E85D-B88F-DC39-E46F72077275}"/>
              </a:ext>
            </a:extLst>
          </p:cNvPr>
          <p:cNvPicPr>
            <a:picLocks noChangeAspect="1"/>
          </p:cNvPicPr>
          <p:nvPr/>
        </p:nvPicPr>
        <p:blipFill>
          <a:blip r:embed="rId3"/>
          <a:stretch>
            <a:fillRect/>
          </a:stretch>
        </p:blipFill>
        <p:spPr>
          <a:xfrm>
            <a:off x="1250157" y="2007395"/>
            <a:ext cx="2750344" cy="1844691"/>
          </a:xfrm>
          <a:prstGeom prst="rect">
            <a:avLst/>
          </a:prstGeom>
        </p:spPr>
      </p:pic>
      <p:pic>
        <p:nvPicPr>
          <p:cNvPr id="12" name="Picture 11">
            <a:extLst>
              <a:ext uri="{FF2B5EF4-FFF2-40B4-BE49-F238E27FC236}">
                <a16:creationId xmlns:a16="http://schemas.microsoft.com/office/drawing/2014/main" id="{9A9678A0-812E-058A-DAE8-30C9B4C53CCD}"/>
              </a:ext>
            </a:extLst>
          </p:cNvPr>
          <p:cNvPicPr>
            <a:picLocks noChangeAspect="1"/>
          </p:cNvPicPr>
          <p:nvPr/>
        </p:nvPicPr>
        <p:blipFill>
          <a:blip r:embed="rId4"/>
          <a:stretch>
            <a:fillRect/>
          </a:stretch>
        </p:blipFill>
        <p:spPr>
          <a:xfrm flipH="1">
            <a:off x="4297625" y="2007395"/>
            <a:ext cx="2915053" cy="1737750"/>
          </a:xfrm>
          <a:prstGeom prst="rect">
            <a:avLst/>
          </a:prstGeom>
        </p:spPr>
      </p:pic>
      <p:pic>
        <p:nvPicPr>
          <p:cNvPr id="13" name="Picture 12">
            <a:extLst>
              <a:ext uri="{FF2B5EF4-FFF2-40B4-BE49-F238E27FC236}">
                <a16:creationId xmlns:a16="http://schemas.microsoft.com/office/drawing/2014/main" id="{D1B41472-EE27-D101-E0AF-4DE2D28179C4}"/>
              </a:ext>
            </a:extLst>
          </p:cNvPr>
          <p:cNvPicPr>
            <a:picLocks noChangeAspect="1"/>
          </p:cNvPicPr>
          <p:nvPr/>
        </p:nvPicPr>
        <p:blipFill>
          <a:blip r:embed="rId5"/>
          <a:stretch>
            <a:fillRect/>
          </a:stretch>
        </p:blipFill>
        <p:spPr>
          <a:xfrm>
            <a:off x="703190" y="3904617"/>
            <a:ext cx="6988729" cy="859839"/>
          </a:xfrm>
          <a:prstGeom prst="rect">
            <a:avLst/>
          </a:prstGeom>
        </p:spPr>
      </p:pic>
    </p:spTree>
    <p:extLst>
      <p:ext uri="{BB962C8B-B14F-4D97-AF65-F5344CB8AC3E}">
        <p14:creationId xmlns:p14="http://schemas.microsoft.com/office/powerpoint/2010/main" val="4520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66FE268E-0058-EC1B-7D03-302D0C80FE6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F423781-78C0-D139-5C8F-E74DD140B012}"/>
              </a:ext>
            </a:extLst>
          </p:cNvPr>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13</a:t>
            </a:fld>
            <a:endParaRPr>
              <a:latin typeface="Bookman Old Style" panose="02050604050505020204" pitchFamily="18" charset="0"/>
            </a:endParaRPr>
          </a:p>
        </p:txBody>
      </p:sp>
      <p:sp>
        <p:nvSpPr>
          <p:cNvPr id="120" name="Google Shape;120;p1">
            <a:extLst>
              <a:ext uri="{FF2B5EF4-FFF2-40B4-BE49-F238E27FC236}">
                <a16:creationId xmlns:a16="http://schemas.microsoft.com/office/drawing/2014/main" id="{6F4CC96E-1F14-AC00-D449-FD1B789637DE}"/>
              </a:ext>
            </a:extLst>
          </p:cNvPr>
          <p:cNvSpPr/>
          <p:nvPr/>
        </p:nvSpPr>
        <p:spPr>
          <a:xfrm>
            <a:off x="507688" y="1129695"/>
            <a:ext cx="8121227" cy="307736"/>
          </a:xfrm>
          <a:prstGeom prst="rect">
            <a:avLst/>
          </a:prstGeom>
          <a:noFill/>
          <a:ln>
            <a:noFill/>
          </a:ln>
        </p:spPr>
        <p:txBody>
          <a:bodyPr spcFirstLastPara="1" wrap="square" lIns="91425" tIns="45700" rIns="91425" bIns="45700" anchor="t" anchorCtr="0">
            <a:spAutoFit/>
          </a:bodyPr>
          <a:lstStyle/>
          <a:p>
            <a:endParaRPr lang="en-GB" dirty="0">
              <a:latin typeface="Bookman Old Style" panose="02050604050505020204" pitchFamily="18" charset="0"/>
            </a:endParaRPr>
          </a:p>
        </p:txBody>
      </p:sp>
      <p:sp>
        <p:nvSpPr>
          <p:cNvPr id="2" name="Title 1">
            <a:extLst>
              <a:ext uri="{FF2B5EF4-FFF2-40B4-BE49-F238E27FC236}">
                <a16:creationId xmlns:a16="http://schemas.microsoft.com/office/drawing/2014/main" id="{E604DFAC-251B-F8F4-30B0-631E4533E856}"/>
              </a:ext>
            </a:extLst>
          </p:cNvPr>
          <p:cNvSpPr>
            <a:spLocks noGrp="1"/>
          </p:cNvSpPr>
          <p:nvPr>
            <p:ph type="title"/>
          </p:nvPr>
        </p:nvSpPr>
        <p:spPr>
          <a:xfrm>
            <a:off x="1095248" y="141948"/>
            <a:ext cx="6117431" cy="627321"/>
          </a:xfrm>
        </p:spPr>
        <p:txBody>
          <a:bodyPr/>
          <a:lstStyle/>
          <a:p>
            <a:pPr marL="0" lvl="0" indent="0" algn="ctr" rtl="0">
              <a:lnSpc>
                <a:spcPct val="100000"/>
              </a:lnSpc>
              <a:spcBef>
                <a:spcPts val="0"/>
              </a:spcBef>
              <a:spcAft>
                <a:spcPts val="0"/>
              </a:spcAft>
              <a:buSzPts val="20700"/>
              <a:buNone/>
            </a:pPr>
            <a:r>
              <a:rPr lang="en-US" sz="3200" dirty="0">
                <a:latin typeface="Bookman Old Style" panose="02050604050505020204"/>
                <a:ea typeface="Bookman Old Style" panose="02050604050505020204"/>
                <a:cs typeface="Bookman Old Style" panose="02050604050505020204"/>
                <a:sym typeface="Bookman Old Style" panose="02050604050505020204"/>
              </a:rPr>
              <a:t>Experiment Environment </a:t>
            </a:r>
          </a:p>
        </p:txBody>
      </p:sp>
      <p:sp>
        <p:nvSpPr>
          <p:cNvPr id="4" name="Footer Placeholder 3">
            <a:extLst>
              <a:ext uri="{FF2B5EF4-FFF2-40B4-BE49-F238E27FC236}">
                <a16:creationId xmlns:a16="http://schemas.microsoft.com/office/drawing/2014/main" id="{21446B93-36D1-6287-57CC-E59D73CAD3EA}"/>
              </a:ext>
            </a:extLst>
          </p:cNvPr>
          <p:cNvSpPr>
            <a:spLocks noGrp="1"/>
          </p:cNvSpPr>
          <p:nvPr>
            <p:ph type="ftr" idx="11"/>
          </p:nvPr>
        </p:nvSpPr>
        <p:spPr>
          <a:xfrm>
            <a:off x="2696056" y="4764456"/>
            <a:ext cx="3483287" cy="273900"/>
          </a:xfrm>
        </p:spPr>
        <p:txBody>
          <a:bodyPr/>
          <a:lstStyle/>
          <a:p>
            <a:r>
              <a:rPr lang="en-US" dirty="0"/>
              <a:t>Department of Computer Science and Engineering</a:t>
            </a:r>
          </a:p>
        </p:txBody>
      </p:sp>
      <p:sp>
        <p:nvSpPr>
          <p:cNvPr id="9" name="TextBox 8">
            <a:extLst>
              <a:ext uri="{FF2B5EF4-FFF2-40B4-BE49-F238E27FC236}">
                <a16:creationId xmlns:a16="http://schemas.microsoft.com/office/drawing/2014/main" id="{9C1DA82E-F308-E1F3-C6CE-9A41CF54FF13}"/>
              </a:ext>
            </a:extLst>
          </p:cNvPr>
          <p:cNvSpPr txBox="1"/>
          <p:nvPr/>
        </p:nvSpPr>
        <p:spPr>
          <a:xfrm>
            <a:off x="842962" y="886143"/>
            <a:ext cx="7996238" cy="954107"/>
          </a:xfrm>
          <a:prstGeom prst="rect">
            <a:avLst/>
          </a:prstGeom>
          <a:noFill/>
        </p:spPr>
        <p:txBody>
          <a:bodyPr wrap="square">
            <a:spAutoFit/>
          </a:bodyPr>
          <a:lstStyle/>
          <a:p>
            <a:r>
              <a:rPr lang="en-GB" b="0" i="0" dirty="0">
                <a:solidFill>
                  <a:srgbClr val="1F1F1F"/>
                </a:solidFill>
                <a:effectLst/>
                <a:latin typeface="Times New Roman" panose="02020603050405020304" pitchFamily="18" charset="0"/>
                <a:cs typeface="Times New Roman" panose="02020603050405020304" pitchFamily="18" charset="0"/>
              </a:rPr>
              <a:t>Our project benefitted from various coding tools. VS Code provided a user-friendly environment for development, while </a:t>
            </a:r>
            <a:r>
              <a:rPr lang="en-GB" b="0" i="0" dirty="0" err="1">
                <a:solidFill>
                  <a:srgbClr val="1F1F1F"/>
                </a:solidFill>
                <a:effectLst/>
                <a:latin typeface="Times New Roman" panose="02020603050405020304" pitchFamily="18" charset="0"/>
                <a:cs typeface="Times New Roman" panose="02020603050405020304" pitchFamily="18" charset="0"/>
              </a:rPr>
              <a:t>Jupyter</a:t>
            </a:r>
            <a:r>
              <a:rPr lang="en-GB" b="0" i="0" dirty="0">
                <a:solidFill>
                  <a:srgbClr val="1F1F1F"/>
                </a:solidFill>
                <a:effectLst/>
                <a:latin typeface="Times New Roman" panose="02020603050405020304" pitchFamily="18" charset="0"/>
                <a:cs typeface="Times New Roman" panose="02020603050405020304" pitchFamily="18" charset="0"/>
              </a:rPr>
              <a:t> Notebook served well for data exploration and interactive coding. Additionally, Google </a:t>
            </a:r>
            <a:r>
              <a:rPr lang="en-GB" b="0" i="0" dirty="0" err="1">
                <a:solidFill>
                  <a:srgbClr val="1F1F1F"/>
                </a:solidFill>
                <a:effectLst/>
                <a:latin typeface="Times New Roman" panose="02020603050405020304" pitchFamily="18" charset="0"/>
                <a:cs typeface="Times New Roman" panose="02020603050405020304" pitchFamily="18" charset="0"/>
              </a:rPr>
              <a:t>Colab</a:t>
            </a:r>
            <a:r>
              <a:rPr lang="en-GB" b="0" i="0" dirty="0">
                <a:solidFill>
                  <a:srgbClr val="1F1F1F"/>
                </a:solidFill>
                <a:effectLst/>
                <a:latin typeface="Times New Roman" panose="02020603050405020304" pitchFamily="18" charset="0"/>
                <a:cs typeface="Times New Roman" panose="02020603050405020304" pitchFamily="18" charset="0"/>
              </a:rPr>
              <a:t> offered access to powerful cloud resources for computationally intensive tasks like training the deep learning models</a:t>
            </a:r>
            <a:r>
              <a:rPr lang="en-GB" b="0" i="0" dirty="0">
                <a:solidFill>
                  <a:srgbClr val="1F1F1F"/>
                </a:solidFill>
                <a:effectLst/>
                <a:latin typeface="Google Sans"/>
              </a:rPr>
              <a:t>. </a:t>
            </a:r>
            <a:endParaRPr lang="en-IN" b="1" dirty="0"/>
          </a:p>
        </p:txBody>
      </p:sp>
      <p:pic>
        <p:nvPicPr>
          <p:cNvPr id="12" name="Picture 11">
            <a:extLst>
              <a:ext uri="{FF2B5EF4-FFF2-40B4-BE49-F238E27FC236}">
                <a16:creationId xmlns:a16="http://schemas.microsoft.com/office/drawing/2014/main" id="{5BAD507E-9898-3E3A-1093-C5C4ED9E42BD}"/>
              </a:ext>
            </a:extLst>
          </p:cNvPr>
          <p:cNvPicPr>
            <a:picLocks noChangeAspect="1"/>
          </p:cNvPicPr>
          <p:nvPr/>
        </p:nvPicPr>
        <p:blipFill>
          <a:blip r:embed="rId3"/>
          <a:stretch>
            <a:fillRect/>
          </a:stretch>
        </p:blipFill>
        <p:spPr>
          <a:xfrm>
            <a:off x="900112" y="2025253"/>
            <a:ext cx="3483287" cy="2434062"/>
          </a:xfrm>
          <a:prstGeom prst="rect">
            <a:avLst/>
          </a:prstGeom>
        </p:spPr>
      </p:pic>
      <p:pic>
        <p:nvPicPr>
          <p:cNvPr id="14" name="Picture 13">
            <a:extLst>
              <a:ext uri="{FF2B5EF4-FFF2-40B4-BE49-F238E27FC236}">
                <a16:creationId xmlns:a16="http://schemas.microsoft.com/office/drawing/2014/main" id="{295B73C3-5E85-24C4-C40F-E92FCD98804D}"/>
              </a:ext>
            </a:extLst>
          </p:cNvPr>
          <p:cNvPicPr>
            <a:picLocks noChangeAspect="1"/>
          </p:cNvPicPr>
          <p:nvPr/>
        </p:nvPicPr>
        <p:blipFill>
          <a:blip r:embed="rId4"/>
          <a:stretch>
            <a:fillRect/>
          </a:stretch>
        </p:blipFill>
        <p:spPr>
          <a:xfrm>
            <a:off x="4568301" y="2025253"/>
            <a:ext cx="4025812" cy="2211496"/>
          </a:xfrm>
          <a:prstGeom prst="rect">
            <a:avLst/>
          </a:prstGeom>
        </p:spPr>
      </p:pic>
    </p:spTree>
    <p:extLst>
      <p:ext uri="{BB962C8B-B14F-4D97-AF65-F5344CB8AC3E}">
        <p14:creationId xmlns:p14="http://schemas.microsoft.com/office/powerpoint/2010/main" val="3982775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66FE268E-0058-EC1B-7D03-302D0C80FE6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F423781-78C0-D139-5C8F-E74DD140B012}"/>
              </a:ext>
            </a:extLst>
          </p:cNvPr>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14</a:t>
            </a:fld>
            <a:endParaRPr>
              <a:latin typeface="Bookman Old Style" panose="02050604050505020204" pitchFamily="18" charset="0"/>
            </a:endParaRPr>
          </a:p>
        </p:txBody>
      </p:sp>
      <p:sp>
        <p:nvSpPr>
          <p:cNvPr id="120" name="Google Shape;120;p1">
            <a:extLst>
              <a:ext uri="{FF2B5EF4-FFF2-40B4-BE49-F238E27FC236}">
                <a16:creationId xmlns:a16="http://schemas.microsoft.com/office/drawing/2014/main" id="{6F4CC96E-1F14-AC00-D449-FD1B789637DE}"/>
              </a:ext>
            </a:extLst>
          </p:cNvPr>
          <p:cNvSpPr/>
          <p:nvPr/>
        </p:nvSpPr>
        <p:spPr>
          <a:xfrm>
            <a:off x="507688" y="1129695"/>
            <a:ext cx="8121227" cy="307736"/>
          </a:xfrm>
          <a:prstGeom prst="rect">
            <a:avLst/>
          </a:prstGeom>
          <a:noFill/>
          <a:ln>
            <a:noFill/>
          </a:ln>
        </p:spPr>
        <p:txBody>
          <a:bodyPr spcFirstLastPara="1" wrap="square" lIns="91425" tIns="45700" rIns="91425" bIns="45700" anchor="t" anchorCtr="0">
            <a:spAutoFit/>
          </a:bodyPr>
          <a:lstStyle/>
          <a:p>
            <a:endParaRPr lang="en-GB" dirty="0">
              <a:latin typeface="Bookman Old Style" panose="02050604050505020204" pitchFamily="18" charset="0"/>
            </a:endParaRPr>
          </a:p>
        </p:txBody>
      </p:sp>
      <p:sp>
        <p:nvSpPr>
          <p:cNvPr id="2" name="Title 1">
            <a:extLst>
              <a:ext uri="{FF2B5EF4-FFF2-40B4-BE49-F238E27FC236}">
                <a16:creationId xmlns:a16="http://schemas.microsoft.com/office/drawing/2014/main" id="{E604DFAC-251B-F8F4-30B0-631E4533E856}"/>
              </a:ext>
            </a:extLst>
          </p:cNvPr>
          <p:cNvSpPr>
            <a:spLocks noGrp="1"/>
          </p:cNvSpPr>
          <p:nvPr>
            <p:ph type="title"/>
          </p:nvPr>
        </p:nvSpPr>
        <p:spPr>
          <a:xfrm>
            <a:off x="1095248" y="141948"/>
            <a:ext cx="6117431" cy="627321"/>
          </a:xfrm>
        </p:spPr>
        <p:txBody>
          <a:bodyPr/>
          <a:lstStyle/>
          <a:p>
            <a:pPr marL="0" lvl="0" indent="0" algn="ctr" rtl="0">
              <a:lnSpc>
                <a:spcPct val="100000"/>
              </a:lnSpc>
              <a:spcBef>
                <a:spcPts val="0"/>
              </a:spcBef>
              <a:spcAft>
                <a:spcPts val="0"/>
              </a:spcAft>
              <a:buSzPts val="20700"/>
              <a:buNone/>
            </a:pPr>
            <a:r>
              <a:rPr lang="en-US" sz="3200" dirty="0">
                <a:latin typeface="Bookman Old Style" panose="02050604050505020204"/>
                <a:ea typeface="Bookman Old Style" panose="02050604050505020204"/>
                <a:cs typeface="Bookman Old Style" panose="02050604050505020204"/>
                <a:sym typeface="Bookman Old Style" panose="02050604050505020204"/>
              </a:rPr>
              <a:t>Experiment Screenshots </a:t>
            </a:r>
          </a:p>
        </p:txBody>
      </p:sp>
      <p:sp>
        <p:nvSpPr>
          <p:cNvPr id="4" name="Footer Placeholder 3">
            <a:extLst>
              <a:ext uri="{FF2B5EF4-FFF2-40B4-BE49-F238E27FC236}">
                <a16:creationId xmlns:a16="http://schemas.microsoft.com/office/drawing/2014/main" id="{21446B93-36D1-6287-57CC-E59D73CAD3EA}"/>
              </a:ext>
            </a:extLst>
          </p:cNvPr>
          <p:cNvSpPr>
            <a:spLocks noGrp="1"/>
          </p:cNvSpPr>
          <p:nvPr>
            <p:ph type="ftr" idx="11"/>
          </p:nvPr>
        </p:nvSpPr>
        <p:spPr>
          <a:xfrm>
            <a:off x="2696056" y="4764456"/>
            <a:ext cx="3483287" cy="273900"/>
          </a:xfrm>
        </p:spPr>
        <p:txBody>
          <a:bodyPr/>
          <a:lstStyle/>
          <a:p>
            <a:r>
              <a:rPr lang="en-US" dirty="0"/>
              <a:t>Department of Computer Science and Engineering</a:t>
            </a:r>
          </a:p>
        </p:txBody>
      </p:sp>
      <p:sp>
        <p:nvSpPr>
          <p:cNvPr id="9" name="TextBox 8">
            <a:extLst>
              <a:ext uri="{FF2B5EF4-FFF2-40B4-BE49-F238E27FC236}">
                <a16:creationId xmlns:a16="http://schemas.microsoft.com/office/drawing/2014/main" id="{9C1DA82E-F308-E1F3-C6CE-9A41CF54FF13}"/>
              </a:ext>
            </a:extLst>
          </p:cNvPr>
          <p:cNvSpPr txBox="1"/>
          <p:nvPr/>
        </p:nvSpPr>
        <p:spPr>
          <a:xfrm>
            <a:off x="515085" y="947987"/>
            <a:ext cx="7996238" cy="307777"/>
          </a:xfrm>
          <a:prstGeom prst="rect">
            <a:avLst/>
          </a:prstGeom>
          <a:noFill/>
        </p:spPr>
        <p:txBody>
          <a:bodyPr wrap="square">
            <a:spAutoFit/>
          </a:bodyPr>
          <a:lstStyle/>
          <a:p>
            <a:r>
              <a:rPr lang="en-GB" b="1" i="0" dirty="0">
                <a:solidFill>
                  <a:srgbClr val="1F1F1F"/>
                </a:solidFill>
                <a:effectLst/>
                <a:latin typeface="Times New Roman" panose="02020603050405020304" pitchFamily="18" charset="0"/>
                <a:cs typeface="Times New Roman" panose="02020603050405020304" pitchFamily="18" charset="0"/>
              </a:rPr>
              <a:t>A web interface integrated with multiple features</a:t>
            </a:r>
            <a:endParaRPr lang="en-IN" b="1" dirty="0"/>
          </a:p>
        </p:txBody>
      </p:sp>
      <p:pic>
        <p:nvPicPr>
          <p:cNvPr id="7" name="Picture 6">
            <a:extLst>
              <a:ext uri="{FF2B5EF4-FFF2-40B4-BE49-F238E27FC236}">
                <a16:creationId xmlns:a16="http://schemas.microsoft.com/office/drawing/2014/main" id="{21667C71-62B1-40B1-9C1C-218601708BEA}"/>
              </a:ext>
            </a:extLst>
          </p:cNvPr>
          <p:cNvPicPr>
            <a:picLocks noChangeAspect="1"/>
          </p:cNvPicPr>
          <p:nvPr/>
        </p:nvPicPr>
        <p:blipFill>
          <a:blip r:embed="rId3"/>
          <a:stretch>
            <a:fillRect/>
          </a:stretch>
        </p:blipFill>
        <p:spPr>
          <a:xfrm>
            <a:off x="4297515" y="1779287"/>
            <a:ext cx="4655208" cy="2106506"/>
          </a:xfrm>
          <a:prstGeom prst="rect">
            <a:avLst/>
          </a:prstGeom>
        </p:spPr>
      </p:pic>
      <p:pic>
        <p:nvPicPr>
          <p:cNvPr id="10" name="Picture 9">
            <a:extLst>
              <a:ext uri="{FF2B5EF4-FFF2-40B4-BE49-F238E27FC236}">
                <a16:creationId xmlns:a16="http://schemas.microsoft.com/office/drawing/2014/main" id="{93804769-A708-4001-B5D3-B7493F24668C}"/>
              </a:ext>
            </a:extLst>
          </p:cNvPr>
          <p:cNvPicPr>
            <a:picLocks noChangeAspect="1"/>
          </p:cNvPicPr>
          <p:nvPr/>
        </p:nvPicPr>
        <p:blipFill>
          <a:blip r:embed="rId4"/>
          <a:stretch>
            <a:fillRect/>
          </a:stretch>
        </p:blipFill>
        <p:spPr>
          <a:xfrm>
            <a:off x="284168" y="1632285"/>
            <a:ext cx="3936505" cy="2790315"/>
          </a:xfrm>
          <a:prstGeom prst="rect">
            <a:avLst/>
          </a:prstGeom>
        </p:spPr>
      </p:pic>
    </p:spTree>
    <p:extLst>
      <p:ext uri="{BB962C8B-B14F-4D97-AF65-F5344CB8AC3E}">
        <p14:creationId xmlns:p14="http://schemas.microsoft.com/office/powerpoint/2010/main" val="210485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66FE268E-0058-EC1B-7D03-302D0C80FE6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F423781-78C0-D139-5C8F-E74DD140B012}"/>
              </a:ext>
            </a:extLst>
          </p:cNvPr>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15</a:t>
            </a:fld>
            <a:endParaRPr>
              <a:latin typeface="Bookman Old Style" panose="02050604050505020204" pitchFamily="18" charset="0"/>
            </a:endParaRPr>
          </a:p>
        </p:txBody>
      </p:sp>
      <p:sp>
        <p:nvSpPr>
          <p:cNvPr id="120" name="Google Shape;120;p1">
            <a:extLst>
              <a:ext uri="{FF2B5EF4-FFF2-40B4-BE49-F238E27FC236}">
                <a16:creationId xmlns:a16="http://schemas.microsoft.com/office/drawing/2014/main" id="{6F4CC96E-1F14-AC00-D449-FD1B789637DE}"/>
              </a:ext>
            </a:extLst>
          </p:cNvPr>
          <p:cNvSpPr/>
          <p:nvPr/>
        </p:nvSpPr>
        <p:spPr>
          <a:xfrm>
            <a:off x="507688" y="1129695"/>
            <a:ext cx="8121227" cy="307736"/>
          </a:xfrm>
          <a:prstGeom prst="rect">
            <a:avLst/>
          </a:prstGeom>
          <a:noFill/>
          <a:ln>
            <a:noFill/>
          </a:ln>
        </p:spPr>
        <p:txBody>
          <a:bodyPr spcFirstLastPara="1" wrap="square" lIns="91425" tIns="45700" rIns="91425" bIns="45700" anchor="t" anchorCtr="0">
            <a:spAutoFit/>
          </a:bodyPr>
          <a:lstStyle/>
          <a:p>
            <a:endParaRPr lang="en-GB" dirty="0">
              <a:latin typeface="Bookman Old Style" panose="02050604050505020204" pitchFamily="18" charset="0"/>
            </a:endParaRPr>
          </a:p>
        </p:txBody>
      </p:sp>
      <p:sp>
        <p:nvSpPr>
          <p:cNvPr id="2" name="Title 1">
            <a:extLst>
              <a:ext uri="{FF2B5EF4-FFF2-40B4-BE49-F238E27FC236}">
                <a16:creationId xmlns:a16="http://schemas.microsoft.com/office/drawing/2014/main" id="{E604DFAC-251B-F8F4-30B0-631E4533E856}"/>
              </a:ext>
            </a:extLst>
          </p:cNvPr>
          <p:cNvSpPr>
            <a:spLocks noGrp="1"/>
          </p:cNvSpPr>
          <p:nvPr>
            <p:ph type="title"/>
          </p:nvPr>
        </p:nvSpPr>
        <p:spPr>
          <a:xfrm>
            <a:off x="1095248" y="141948"/>
            <a:ext cx="6117431" cy="627321"/>
          </a:xfrm>
        </p:spPr>
        <p:txBody>
          <a:bodyPr/>
          <a:lstStyle/>
          <a:p>
            <a:pPr marL="0" lvl="0" indent="0" algn="ctr" rtl="0">
              <a:lnSpc>
                <a:spcPct val="100000"/>
              </a:lnSpc>
              <a:spcBef>
                <a:spcPts val="0"/>
              </a:spcBef>
              <a:spcAft>
                <a:spcPts val="0"/>
              </a:spcAft>
              <a:buSzPts val="20700"/>
              <a:buNone/>
            </a:pPr>
            <a:r>
              <a:rPr lang="en-US" sz="3200" dirty="0">
                <a:latin typeface="Bookman Old Style" panose="02050604050505020204"/>
                <a:ea typeface="Bookman Old Style" panose="02050604050505020204"/>
                <a:cs typeface="Bookman Old Style" panose="02050604050505020204"/>
                <a:sym typeface="Bookman Old Style" panose="02050604050505020204"/>
              </a:rPr>
              <a:t>Experiment Screenshots </a:t>
            </a:r>
          </a:p>
        </p:txBody>
      </p:sp>
      <p:sp>
        <p:nvSpPr>
          <p:cNvPr id="4" name="Footer Placeholder 3">
            <a:extLst>
              <a:ext uri="{FF2B5EF4-FFF2-40B4-BE49-F238E27FC236}">
                <a16:creationId xmlns:a16="http://schemas.microsoft.com/office/drawing/2014/main" id="{21446B93-36D1-6287-57CC-E59D73CAD3EA}"/>
              </a:ext>
            </a:extLst>
          </p:cNvPr>
          <p:cNvSpPr>
            <a:spLocks noGrp="1"/>
          </p:cNvSpPr>
          <p:nvPr>
            <p:ph type="ftr" idx="11"/>
          </p:nvPr>
        </p:nvSpPr>
        <p:spPr>
          <a:xfrm>
            <a:off x="2696056" y="4764456"/>
            <a:ext cx="3483287" cy="273900"/>
          </a:xfrm>
        </p:spPr>
        <p:txBody>
          <a:bodyPr/>
          <a:lstStyle/>
          <a:p>
            <a:r>
              <a:rPr lang="en-US" dirty="0"/>
              <a:t>Department of Computer Science and Engineering</a:t>
            </a:r>
          </a:p>
        </p:txBody>
      </p:sp>
      <p:sp>
        <p:nvSpPr>
          <p:cNvPr id="9" name="TextBox 8">
            <a:extLst>
              <a:ext uri="{FF2B5EF4-FFF2-40B4-BE49-F238E27FC236}">
                <a16:creationId xmlns:a16="http://schemas.microsoft.com/office/drawing/2014/main" id="{9C1DA82E-F308-E1F3-C6CE-9A41CF54FF13}"/>
              </a:ext>
            </a:extLst>
          </p:cNvPr>
          <p:cNvSpPr txBox="1"/>
          <p:nvPr/>
        </p:nvSpPr>
        <p:spPr>
          <a:xfrm>
            <a:off x="515085" y="947987"/>
            <a:ext cx="7996238" cy="307777"/>
          </a:xfrm>
          <a:prstGeom prst="rect">
            <a:avLst/>
          </a:prstGeom>
          <a:noFill/>
        </p:spPr>
        <p:txBody>
          <a:bodyPr wrap="square">
            <a:spAutoFit/>
          </a:bodyPr>
          <a:lstStyle/>
          <a:p>
            <a:r>
              <a:rPr lang="en-GB" b="1" i="0" dirty="0">
                <a:solidFill>
                  <a:srgbClr val="1F1F1F"/>
                </a:solidFill>
                <a:effectLst/>
                <a:latin typeface="Times New Roman" panose="02020603050405020304" pitchFamily="18" charset="0"/>
                <a:cs typeface="Times New Roman" panose="02020603050405020304" pitchFamily="18" charset="0"/>
              </a:rPr>
              <a:t>Visual question and answering</a:t>
            </a:r>
            <a:endParaRPr lang="en-IN" b="1" dirty="0"/>
          </a:p>
        </p:txBody>
      </p:sp>
      <p:pic>
        <p:nvPicPr>
          <p:cNvPr id="5" name="Picture 4">
            <a:extLst>
              <a:ext uri="{FF2B5EF4-FFF2-40B4-BE49-F238E27FC236}">
                <a16:creationId xmlns:a16="http://schemas.microsoft.com/office/drawing/2014/main" id="{2DFE33DF-43AF-47A6-A100-5F4AA455DB8D}"/>
              </a:ext>
            </a:extLst>
          </p:cNvPr>
          <p:cNvPicPr>
            <a:picLocks noChangeAspect="1"/>
          </p:cNvPicPr>
          <p:nvPr/>
        </p:nvPicPr>
        <p:blipFill>
          <a:blip r:embed="rId3"/>
          <a:stretch>
            <a:fillRect/>
          </a:stretch>
        </p:blipFill>
        <p:spPr>
          <a:xfrm>
            <a:off x="851774" y="1434482"/>
            <a:ext cx="7433054" cy="2844221"/>
          </a:xfrm>
          <a:prstGeom prst="rect">
            <a:avLst/>
          </a:prstGeom>
        </p:spPr>
      </p:pic>
    </p:spTree>
    <p:extLst>
      <p:ext uri="{BB962C8B-B14F-4D97-AF65-F5344CB8AC3E}">
        <p14:creationId xmlns:p14="http://schemas.microsoft.com/office/powerpoint/2010/main" val="3219009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66FE268E-0058-EC1B-7D03-302D0C80FE6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F423781-78C0-D139-5C8F-E74DD140B012}"/>
              </a:ext>
            </a:extLst>
          </p:cNvPr>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16</a:t>
            </a:fld>
            <a:endParaRPr>
              <a:latin typeface="Bookman Old Style" panose="02050604050505020204" pitchFamily="18" charset="0"/>
            </a:endParaRPr>
          </a:p>
        </p:txBody>
      </p:sp>
      <p:sp>
        <p:nvSpPr>
          <p:cNvPr id="120" name="Google Shape;120;p1">
            <a:extLst>
              <a:ext uri="{FF2B5EF4-FFF2-40B4-BE49-F238E27FC236}">
                <a16:creationId xmlns:a16="http://schemas.microsoft.com/office/drawing/2014/main" id="{6F4CC96E-1F14-AC00-D449-FD1B789637DE}"/>
              </a:ext>
            </a:extLst>
          </p:cNvPr>
          <p:cNvSpPr/>
          <p:nvPr/>
        </p:nvSpPr>
        <p:spPr>
          <a:xfrm>
            <a:off x="507688" y="1129695"/>
            <a:ext cx="8121227" cy="307736"/>
          </a:xfrm>
          <a:prstGeom prst="rect">
            <a:avLst/>
          </a:prstGeom>
          <a:noFill/>
          <a:ln>
            <a:noFill/>
          </a:ln>
        </p:spPr>
        <p:txBody>
          <a:bodyPr spcFirstLastPara="1" wrap="square" lIns="91425" tIns="45700" rIns="91425" bIns="45700" anchor="t" anchorCtr="0">
            <a:spAutoFit/>
          </a:bodyPr>
          <a:lstStyle/>
          <a:p>
            <a:endParaRPr lang="en-GB" dirty="0">
              <a:latin typeface="Bookman Old Style" panose="02050604050505020204" pitchFamily="18" charset="0"/>
            </a:endParaRPr>
          </a:p>
        </p:txBody>
      </p:sp>
      <p:sp>
        <p:nvSpPr>
          <p:cNvPr id="2" name="Title 1">
            <a:extLst>
              <a:ext uri="{FF2B5EF4-FFF2-40B4-BE49-F238E27FC236}">
                <a16:creationId xmlns:a16="http://schemas.microsoft.com/office/drawing/2014/main" id="{E604DFAC-251B-F8F4-30B0-631E4533E856}"/>
              </a:ext>
            </a:extLst>
          </p:cNvPr>
          <p:cNvSpPr>
            <a:spLocks noGrp="1"/>
          </p:cNvSpPr>
          <p:nvPr>
            <p:ph type="title"/>
          </p:nvPr>
        </p:nvSpPr>
        <p:spPr>
          <a:xfrm>
            <a:off x="1095248" y="141948"/>
            <a:ext cx="6117431" cy="627321"/>
          </a:xfrm>
        </p:spPr>
        <p:txBody>
          <a:bodyPr/>
          <a:lstStyle/>
          <a:p>
            <a:pPr marL="0" lvl="0" indent="0" algn="ctr" rtl="0">
              <a:lnSpc>
                <a:spcPct val="100000"/>
              </a:lnSpc>
              <a:spcBef>
                <a:spcPts val="0"/>
              </a:spcBef>
              <a:spcAft>
                <a:spcPts val="0"/>
              </a:spcAft>
              <a:buSzPts val="20700"/>
              <a:buNone/>
            </a:pPr>
            <a:r>
              <a:rPr lang="en-US" sz="3200" dirty="0">
                <a:latin typeface="Bookman Old Style" panose="02050604050505020204"/>
                <a:ea typeface="Bookman Old Style" panose="02050604050505020204"/>
                <a:cs typeface="Bookman Old Style" panose="02050604050505020204"/>
                <a:sym typeface="Bookman Old Style" panose="02050604050505020204"/>
              </a:rPr>
              <a:t>Experiment Screenshots </a:t>
            </a:r>
          </a:p>
        </p:txBody>
      </p:sp>
      <p:sp>
        <p:nvSpPr>
          <p:cNvPr id="4" name="Footer Placeholder 3">
            <a:extLst>
              <a:ext uri="{FF2B5EF4-FFF2-40B4-BE49-F238E27FC236}">
                <a16:creationId xmlns:a16="http://schemas.microsoft.com/office/drawing/2014/main" id="{21446B93-36D1-6287-57CC-E59D73CAD3EA}"/>
              </a:ext>
            </a:extLst>
          </p:cNvPr>
          <p:cNvSpPr>
            <a:spLocks noGrp="1"/>
          </p:cNvSpPr>
          <p:nvPr>
            <p:ph type="ftr" idx="11"/>
          </p:nvPr>
        </p:nvSpPr>
        <p:spPr>
          <a:xfrm>
            <a:off x="2696056" y="4764456"/>
            <a:ext cx="3483287" cy="273900"/>
          </a:xfrm>
        </p:spPr>
        <p:txBody>
          <a:bodyPr/>
          <a:lstStyle/>
          <a:p>
            <a:r>
              <a:rPr lang="en-US" dirty="0"/>
              <a:t>Department of Computer Science and Engineering</a:t>
            </a:r>
          </a:p>
        </p:txBody>
      </p:sp>
      <p:sp>
        <p:nvSpPr>
          <p:cNvPr id="9" name="TextBox 8">
            <a:extLst>
              <a:ext uri="{FF2B5EF4-FFF2-40B4-BE49-F238E27FC236}">
                <a16:creationId xmlns:a16="http://schemas.microsoft.com/office/drawing/2014/main" id="{9C1DA82E-F308-E1F3-C6CE-9A41CF54FF13}"/>
              </a:ext>
            </a:extLst>
          </p:cNvPr>
          <p:cNvSpPr txBox="1"/>
          <p:nvPr/>
        </p:nvSpPr>
        <p:spPr>
          <a:xfrm>
            <a:off x="515085" y="947987"/>
            <a:ext cx="7996238" cy="307777"/>
          </a:xfrm>
          <a:prstGeom prst="rect">
            <a:avLst/>
          </a:prstGeom>
          <a:noFill/>
        </p:spPr>
        <p:txBody>
          <a:bodyPr wrap="square">
            <a:spAutoFit/>
          </a:bodyPr>
          <a:lstStyle/>
          <a:p>
            <a:r>
              <a:rPr lang="en-GB" b="1" i="0" dirty="0">
                <a:solidFill>
                  <a:srgbClr val="1F1F1F"/>
                </a:solidFill>
                <a:effectLst/>
                <a:latin typeface="Times New Roman" panose="02020603050405020304" pitchFamily="18" charset="0"/>
                <a:cs typeface="Times New Roman" panose="02020603050405020304" pitchFamily="18" charset="0"/>
              </a:rPr>
              <a:t>Text to sign language translator</a:t>
            </a:r>
            <a:endParaRPr lang="en-IN" b="1" dirty="0"/>
          </a:p>
        </p:txBody>
      </p:sp>
      <p:pic>
        <p:nvPicPr>
          <p:cNvPr id="6" name="Picture 5">
            <a:extLst>
              <a:ext uri="{FF2B5EF4-FFF2-40B4-BE49-F238E27FC236}">
                <a16:creationId xmlns:a16="http://schemas.microsoft.com/office/drawing/2014/main" id="{A9D67143-6AE3-4C27-8C7F-FAA803BF0226}"/>
              </a:ext>
            </a:extLst>
          </p:cNvPr>
          <p:cNvPicPr>
            <a:picLocks noChangeAspect="1"/>
          </p:cNvPicPr>
          <p:nvPr/>
        </p:nvPicPr>
        <p:blipFill>
          <a:blip r:embed="rId3"/>
          <a:stretch>
            <a:fillRect/>
          </a:stretch>
        </p:blipFill>
        <p:spPr>
          <a:xfrm>
            <a:off x="1129924" y="1379249"/>
            <a:ext cx="6766560" cy="2717045"/>
          </a:xfrm>
          <a:prstGeom prst="rect">
            <a:avLst/>
          </a:prstGeom>
        </p:spPr>
      </p:pic>
    </p:spTree>
    <p:extLst>
      <p:ext uri="{BB962C8B-B14F-4D97-AF65-F5344CB8AC3E}">
        <p14:creationId xmlns:p14="http://schemas.microsoft.com/office/powerpoint/2010/main" val="20921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66FE268E-0058-EC1B-7D03-302D0C80FE6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F423781-78C0-D139-5C8F-E74DD140B012}"/>
              </a:ext>
            </a:extLst>
          </p:cNvPr>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17</a:t>
            </a:fld>
            <a:endParaRPr>
              <a:latin typeface="Bookman Old Style" panose="02050604050505020204" pitchFamily="18" charset="0"/>
            </a:endParaRPr>
          </a:p>
        </p:txBody>
      </p:sp>
      <p:sp>
        <p:nvSpPr>
          <p:cNvPr id="120" name="Google Shape;120;p1">
            <a:extLst>
              <a:ext uri="{FF2B5EF4-FFF2-40B4-BE49-F238E27FC236}">
                <a16:creationId xmlns:a16="http://schemas.microsoft.com/office/drawing/2014/main" id="{6F4CC96E-1F14-AC00-D449-FD1B789637DE}"/>
              </a:ext>
            </a:extLst>
          </p:cNvPr>
          <p:cNvSpPr/>
          <p:nvPr/>
        </p:nvSpPr>
        <p:spPr>
          <a:xfrm>
            <a:off x="507688" y="1129695"/>
            <a:ext cx="8121227" cy="307736"/>
          </a:xfrm>
          <a:prstGeom prst="rect">
            <a:avLst/>
          </a:prstGeom>
          <a:noFill/>
          <a:ln>
            <a:noFill/>
          </a:ln>
        </p:spPr>
        <p:txBody>
          <a:bodyPr spcFirstLastPara="1" wrap="square" lIns="91425" tIns="45700" rIns="91425" bIns="45700" anchor="t" anchorCtr="0">
            <a:spAutoFit/>
          </a:bodyPr>
          <a:lstStyle/>
          <a:p>
            <a:endParaRPr lang="en-GB" dirty="0">
              <a:latin typeface="Bookman Old Style" panose="02050604050505020204" pitchFamily="18" charset="0"/>
            </a:endParaRPr>
          </a:p>
        </p:txBody>
      </p:sp>
      <p:sp>
        <p:nvSpPr>
          <p:cNvPr id="2" name="Title 1">
            <a:extLst>
              <a:ext uri="{FF2B5EF4-FFF2-40B4-BE49-F238E27FC236}">
                <a16:creationId xmlns:a16="http://schemas.microsoft.com/office/drawing/2014/main" id="{E604DFAC-251B-F8F4-30B0-631E4533E856}"/>
              </a:ext>
            </a:extLst>
          </p:cNvPr>
          <p:cNvSpPr>
            <a:spLocks noGrp="1"/>
          </p:cNvSpPr>
          <p:nvPr>
            <p:ph type="title"/>
          </p:nvPr>
        </p:nvSpPr>
        <p:spPr>
          <a:xfrm>
            <a:off x="1095248" y="141948"/>
            <a:ext cx="6117431" cy="627321"/>
          </a:xfrm>
        </p:spPr>
        <p:txBody>
          <a:bodyPr/>
          <a:lstStyle/>
          <a:p>
            <a:pPr marL="0" lvl="0" indent="0" algn="ctr" rtl="0">
              <a:lnSpc>
                <a:spcPct val="100000"/>
              </a:lnSpc>
              <a:spcBef>
                <a:spcPts val="0"/>
              </a:spcBef>
              <a:spcAft>
                <a:spcPts val="0"/>
              </a:spcAft>
              <a:buSzPts val="20700"/>
              <a:buNone/>
            </a:pPr>
            <a:r>
              <a:rPr lang="en-US" sz="3200" dirty="0">
                <a:latin typeface="Bookman Old Style" panose="02050604050505020204"/>
                <a:ea typeface="Bookman Old Style" panose="02050604050505020204"/>
                <a:cs typeface="Bookman Old Style" panose="02050604050505020204"/>
                <a:sym typeface="Bookman Old Style" panose="02050604050505020204"/>
              </a:rPr>
              <a:t>Experiment Screenshots </a:t>
            </a:r>
          </a:p>
        </p:txBody>
      </p:sp>
      <p:sp>
        <p:nvSpPr>
          <p:cNvPr id="4" name="Footer Placeholder 3">
            <a:extLst>
              <a:ext uri="{FF2B5EF4-FFF2-40B4-BE49-F238E27FC236}">
                <a16:creationId xmlns:a16="http://schemas.microsoft.com/office/drawing/2014/main" id="{21446B93-36D1-6287-57CC-E59D73CAD3EA}"/>
              </a:ext>
            </a:extLst>
          </p:cNvPr>
          <p:cNvSpPr>
            <a:spLocks noGrp="1"/>
          </p:cNvSpPr>
          <p:nvPr>
            <p:ph type="ftr" idx="11"/>
          </p:nvPr>
        </p:nvSpPr>
        <p:spPr>
          <a:xfrm>
            <a:off x="2696056" y="4764456"/>
            <a:ext cx="3483287" cy="273900"/>
          </a:xfrm>
        </p:spPr>
        <p:txBody>
          <a:bodyPr/>
          <a:lstStyle/>
          <a:p>
            <a:r>
              <a:rPr lang="en-US" dirty="0"/>
              <a:t>Department of Computer Science and Engineering</a:t>
            </a:r>
          </a:p>
        </p:txBody>
      </p:sp>
      <p:sp>
        <p:nvSpPr>
          <p:cNvPr id="9" name="TextBox 8">
            <a:extLst>
              <a:ext uri="{FF2B5EF4-FFF2-40B4-BE49-F238E27FC236}">
                <a16:creationId xmlns:a16="http://schemas.microsoft.com/office/drawing/2014/main" id="{9C1DA82E-F308-E1F3-C6CE-9A41CF54FF13}"/>
              </a:ext>
            </a:extLst>
          </p:cNvPr>
          <p:cNvSpPr txBox="1"/>
          <p:nvPr/>
        </p:nvSpPr>
        <p:spPr>
          <a:xfrm>
            <a:off x="515085" y="947987"/>
            <a:ext cx="7996238" cy="307777"/>
          </a:xfrm>
          <a:prstGeom prst="rect">
            <a:avLst/>
          </a:prstGeom>
          <a:noFill/>
        </p:spPr>
        <p:txBody>
          <a:bodyPr wrap="square">
            <a:spAutoFit/>
          </a:bodyPr>
          <a:lstStyle/>
          <a:p>
            <a:r>
              <a:rPr lang="en-GB" b="1" dirty="0">
                <a:solidFill>
                  <a:srgbClr val="1F1F1F"/>
                </a:solidFill>
                <a:latin typeface="Times New Roman" panose="02020603050405020304" pitchFamily="18" charset="0"/>
                <a:cs typeface="Times New Roman" panose="02020603050405020304" pitchFamily="18" charset="0"/>
              </a:rPr>
              <a:t>Speech</a:t>
            </a:r>
            <a:r>
              <a:rPr lang="en-GB" b="1" i="0" dirty="0">
                <a:solidFill>
                  <a:srgbClr val="1F1F1F"/>
                </a:solidFill>
                <a:effectLst/>
                <a:latin typeface="Times New Roman" panose="02020603050405020304" pitchFamily="18" charset="0"/>
                <a:cs typeface="Times New Roman" panose="02020603050405020304" pitchFamily="18" charset="0"/>
              </a:rPr>
              <a:t> to sign language translator</a:t>
            </a:r>
            <a:endParaRPr lang="en-IN" b="1" dirty="0"/>
          </a:p>
        </p:txBody>
      </p:sp>
      <p:pic>
        <p:nvPicPr>
          <p:cNvPr id="5" name="Picture 4">
            <a:extLst>
              <a:ext uri="{FF2B5EF4-FFF2-40B4-BE49-F238E27FC236}">
                <a16:creationId xmlns:a16="http://schemas.microsoft.com/office/drawing/2014/main" id="{0089A614-82DA-4628-9C2A-5A322E4E7DDD}"/>
              </a:ext>
            </a:extLst>
          </p:cNvPr>
          <p:cNvPicPr>
            <a:picLocks noChangeAspect="1"/>
          </p:cNvPicPr>
          <p:nvPr/>
        </p:nvPicPr>
        <p:blipFill>
          <a:blip r:embed="rId3"/>
          <a:stretch>
            <a:fillRect/>
          </a:stretch>
        </p:blipFill>
        <p:spPr>
          <a:xfrm>
            <a:off x="1209040" y="1472014"/>
            <a:ext cx="6725920" cy="2578789"/>
          </a:xfrm>
          <a:prstGeom prst="rect">
            <a:avLst/>
          </a:prstGeom>
        </p:spPr>
      </p:pic>
    </p:spTree>
    <p:extLst>
      <p:ext uri="{BB962C8B-B14F-4D97-AF65-F5344CB8AC3E}">
        <p14:creationId xmlns:p14="http://schemas.microsoft.com/office/powerpoint/2010/main" val="306001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66FE268E-0058-EC1B-7D03-302D0C80FE6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F423781-78C0-D139-5C8F-E74DD140B012}"/>
              </a:ext>
            </a:extLst>
          </p:cNvPr>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18</a:t>
            </a:fld>
            <a:endParaRPr>
              <a:latin typeface="Bookman Old Style" panose="02050604050505020204" pitchFamily="18" charset="0"/>
            </a:endParaRPr>
          </a:p>
        </p:txBody>
      </p:sp>
      <p:sp>
        <p:nvSpPr>
          <p:cNvPr id="120" name="Google Shape;120;p1">
            <a:extLst>
              <a:ext uri="{FF2B5EF4-FFF2-40B4-BE49-F238E27FC236}">
                <a16:creationId xmlns:a16="http://schemas.microsoft.com/office/drawing/2014/main" id="{6F4CC96E-1F14-AC00-D449-FD1B789637DE}"/>
              </a:ext>
            </a:extLst>
          </p:cNvPr>
          <p:cNvSpPr/>
          <p:nvPr/>
        </p:nvSpPr>
        <p:spPr>
          <a:xfrm>
            <a:off x="507688" y="1129695"/>
            <a:ext cx="8121227" cy="307736"/>
          </a:xfrm>
          <a:prstGeom prst="rect">
            <a:avLst/>
          </a:prstGeom>
          <a:noFill/>
          <a:ln>
            <a:noFill/>
          </a:ln>
        </p:spPr>
        <p:txBody>
          <a:bodyPr spcFirstLastPara="1" wrap="square" lIns="91425" tIns="45700" rIns="91425" bIns="45700" anchor="t" anchorCtr="0">
            <a:spAutoFit/>
          </a:bodyPr>
          <a:lstStyle/>
          <a:p>
            <a:endParaRPr lang="en-GB" dirty="0">
              <a:latin typeface="Bookman Old Style" panose="02050604050505020204" pitchFamily="18" charset="0"/>
            </a:endParaRPr>
          </a:p>
        </p:txBody>
      </p:sp>
      <p:sp>
        <p:nvSpPr>
          <p:cNvPr id="2" name="Title 1">
            <a:extLst>
              <a:ext uri="{FF2B5EF4-FFF2-40B4-BE49-F238E27FC236}">
                <a16:creationId xmlns:a16="http://schemas.microsoft.com/office/drawing/2014/main" id="{E604DFAC-251B-F8F4-30B0-631E4533E856}"/>
              </a:ext>
            </a:extLst>
          </p:cNvPr>
          <p:cNvSpPr>
            <a:spLocks noGrp="1"/>
          </p:cNvSpPr>
          <p:nvPr>
            <p:ph type="title"/>
          </p:nvPr>
        </p:nvSpPr>
        <p:spPr>
          <a:xfrm>
            <a:off x="1095248" y="141948"/>
            <a:ext cx="6117431" cy="627321"/>
          </a:xfrm>
        </p:spPr>
        <p:txBody>
          <a:bodyPr/>
          <a:lstStyle/>
          <a:p>
            <a:pPr marL="0" lvl="0" indent="0" algn="ctr" rtl="0">
              <a:lnSpc>
                <a:spcPct val="100000"/>
              </a:lnSpc>
              <a:spcBef>
                <a:spcPts val="0"/>
              </a:spcBef>
              <a:spcAft>
                <a:spcPts val="0"/>
              </a:spcAft>
              <a:buSzPts val="20700"/>
              <a:buNone/>
            </a:pPr>
            <a:r>
              <a:rPr lang="en-US" sz="3200" dirty="0">
                <a:latin typeface="Bookman Old Style" panose="02050604050505020204"/>
                <a:ea typeface="Bookman Old Style" panose="02050604050505020204"/>
                <a:cs typeface="Bookman Old Style" panose="02050604050505020204"/>
                <a:sym typeface="Bookman Old Style" panose="02050604050505020204"/>
              </a:rPr>
              <a:t>Experiment Screenshots </a:t>
            </a:r>
          </a:p>
        </p:txBody>
      </p:sp>
      <p:sp>
        <p:nvSpPr>
          <p:cNvPr id="4" name="Footer Placeholder 3">
            <a:extLst>
              <a:ext uri="{FF2B5EF4-FFF2-40B4-BE49-F238E27FC236}">
                <a16:creationId xmlns:a16="http://schemas.microsoft.com/office/drawing/2014/main" id="{21446B93-36D1-6287-57CC-E59D73CAD3EA}"/>
              </a:ext>
            </a:extLst>
          </p:cNvPr>
          <p:cNvSpPr>
            <a:spLocks noGrp="1"/>
          </p:cNvSpPr>
          <p:nvPr>
            <p:ph type="ftr" idx="11"/>
          </p:nvPr>
        </p:nvSpPr>
        <p:spPr>
          <a:xfrm>
            <a:off x="2696056" y="4764456"/>
            <a:ext cx="3483287" cy="273900"/>
          </a:xfrm>
        </p:spPr>
        <p:txBody>
          <a:bodyPr/>
          <a:lstStyle/>
          <a:p>
            <a:r>
              <a:rPr lang="en-US" dirty="0"/>
              <a:t>Department of Computer Science and Engineering</a:t>
            </a:r>
          </a:p>
        </p:txBody>
      </p:sp>
      <p:sp>
        <p:nvSpPr>
          <p:cNvPr id="9" name="TextBox 8">
            <a:extLst>
              <a:ext uri="{FF2B5EF4-FFF2-40B4-BE49-F238E27FC236}">
                <a16:creationId xmlns:a16="http://schemas.microsoft.com/office/drawing/2014/main" id="{9C1DA82E-F308-E1F3-C6CE-9A41CF54FF13}"/>
              </a:ext>
            </a:extLst>
          </p:cNvPr>
          <p:cNvSpPr txBox="1"/>
          <p:nvPr/>
        </p:nvSpPr>
        <p:spPr>
          <a:xfrm>
            <a:off x="515085" y="947987"/>
            <a:ext cx="7996238" cy="307777"/>
          </a:xfrm>
          <a:prstGeom prst="rect">
            <a:avLst/>
          </a:prstGeom>
          <a:noFill/>
        </p:spPr>
        <p:txBody>
          <a:bodyPr wrap="square">
            <a:spAutoFit/>
          </a:bodyPr>
          <a:lstStyle/>
          <a:p>
            <a:r>
              <a:rPr lang="en-GB" b="1" dirty="0">
                <a:solidFill>
                  <a:srgbClr val="1F1F1F"/>
                </a:solidFill>
                <a:latin typeface="Times New Roman" panose="02020603050405020304" pitchFamily="18" charset="0"/>
                <a:cs typeface="Times New Roman" panose="02020603050405020304" pitchFamily="18" charset="0"/>
              </a:rPr>
              <a:t>Text to speech </a:t>
            </a:r>
            <a:r>
              <a:rPr lang="en-GB" b="1" i="0" dirty="0">
                <a:solidFill>
                  <a:srgbClr val="1F1F1F"/>
                </a:solidFill>
                <a:effectLst/>
                <a:latin typeface="Times New Roman" panose="02020603050405020304" pitchFamily="18" charset="0"/>
                <a:cs typeface="Times New Roman" panose="02020603050405020304" pitchFamily="18" charset="0"/>
              </a:rPr>
              <a:t>translator</a:t>
            </a:r>
            <a:endParaRPr lang="en-IN" b="1" dirty="0"/>
          </a:p>
        </p:txBody>
      </p:sp>
      <p:pic>
        <p:nvPicPr>
          <p:cNvPr id="6" name="Picture 5">
            <a:extLst>
              <a:ext uri="{FF2B5EF4-FFF2-40B4-BE49-F238E27FC236}">
                <a16:creationId xmlns:a16="http://schemas.microsoft.com/office/drawing/2014/main" id="{FCB34234-C08D-4A60-9766-B40FD1B25EB9}"/>
              </a:ext>
            </a:extLst>
          </p:cNvPr>
          <p:cNvPicPr>
            <a:picLocks noChangeAspect="1"/>
          </p:cNvPicPr>
          <p:nvPr/>
        </p:nvPicPr>
        <p:blipFill>
          <a:blip r:embed="rId3"/>
          <a:stretch>
            <a:fillRect/>
          </a:stretch>
        </p:blipFill>
        <p:spPr>
          <a:xfrm>
            <a:off x="947766" y="1434482"/>
            <a:ext cx="7241069" cy="2787373"/>
          </a:xfrm>
          <a:prstGeom prst="rect">
            <a:avLst/>
          </a:prstGeom>
        </p:spPr>
      </p:pic>
    </p:spTree>
    <p:extLst>
      <p:ext uri="{BB962C8B-B14F-4D97-AF65-F5344CB8AC3E}">
        <p14:creationId xmlns:p14="http://schemas.microsoft.com/office/powerpoint/2010/main" val="1864858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66FE268E-0058-EC1B-7D03-302D0C80FE6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F423781-78C0-D139-5C8F-E74DD140B012}"/>
              </a:ext>
            </a:extLst>
          </p:cNvPr>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19</a:t>
            </a:fld>
            <a:endParaRPr>
              <a:latin typeface="Bookman Old Style" panose="02050604050505020204" pitchFamily="18" charset="0"/>
            </a:endParaRPr>
          </a:p>
        </p:txBody>
      </p:sp>
      <p:sp>
        <p:nvSpPr>
          <p:cNvPr id="120" name="Google Shape;120;p1">
            <a:extLst>
              <a:ext uri="{FF2B5EF4-FFF2-40B4-BE49-F238E27FC236}">
                <a16:creationId xmlns:a16="http://schemas.microsoft.com/office/drawing/2014/main" id="{6F4CC96E-1F14-AC00-D449-FD1B789637DE}"/>
              </a:ext>
            </a:extLst>
          </p:cNvPr>
          <p:cNvSpPr/>
          <p:nvPr/>
        </p:nvSpPr>
        <p:spPr>
          <a:xfrm>
            <a:off x="507688" y="1129695"/>
            <a:ext cx="8121227" cy="307736"/>
          </a:xfrm>
          <a:prstGeom prst="rect">
            <a:avLst/>
          </a:prstGeom>
          <a:noFill/>
          <a:ln>
            <a:noFill/>
          </a:ln>
        </p:spPr>
        <p:txBody>
          <a:bodyPr spcFirstLastPara="1" wrap="square" lIns="91425" tIns="45700" rIns="91425" bIns="45700" anchor="t" anchorCtr="0">
            <a:spAutoFit/>
          </a:bodyPr>
          <a:lstStyle/>
          <a:p>
            <a:endParaRPr lang="en-GB" dirty="0">
              <a:latin typeface="Bookman Old Style" panose="02050604050505020204" pitchFamily="18" charset="0"/>
            </a:endParaRPr>
          </a:p>
        </p:txBody>
      </p:sp>
      <p:sp>
        <p:nvSpPr>
          <p:cNvPr id="2" name="Title 1">
            <a:extLst>
              <a:ext uri="{FF2B5EF4-FFF2-40B4-BE49-F238E27FC236}">
                <a16:creationId xmlns:a16="http://schemas.microsoft.com/office/drawing/2014/main" id="{E604DFAC-251B-F8F4-30B0-631E4533E856}"/>
              </a:ext>
            </a:extLst>
          </p:cNvPr>
          <p:cNvSpPr>
            <a:spLocks noGrp="1"/>
          </p:cNvSpPr>
          <p:nvPr>
            <p:ph type="title"/>
          </p:nvPr>
        </p:nvSpPr>
        <p:spPr>
          <a:xfrm>
            <a:off x="1095248" y="141948"/>
            <a:ext cx="6117431" cy="627321"/>
          </a:xfrm>
        </p:spPr>
        <p:txBody>
          <a:bodyPr/>
          <a:lstStyle/>
          <a:p>
            <a:pPr marL="0" lvl="0" indent="0" algn="ctr" rtl="0">
              <a:lnSpc>
                <a:spcPct val="100000"/>
              </a:lnSpc>
              <a:spcBef>
                <a:spcPts val="0"/>
              </a:spcBef>
              <a:spcAft>
                <a:spcPts val="0"/>
              </a:spcAft>
              <a:buSzPts val="20700"/>
              <a:buNone/>
            </a:pPr>
            <a:r>
              <a:rPr lang="en-US" sz="3200" dirty="0">
                <a:latin typeface="Bookman Old Style" panose="02050604050505020204"/>
                <a:ea typeface="Bookman Old Style" panose="02050604050505020204"/>
                <a:cs typeface="Bookman Old Style" panose="02050604050505020204"/>
                <a:sym typeface="Bookman Old Style" panose="02050604050505020204"/>
              </a:rPr>
              <a:t>Experiment Screenshots </a:t>
            </a:r>
          </a:p>
        </p:txBody>
      </p:sp>
      <p:sp>
        <p:nvSpPr>
          <p:cNvPr id="4" name="Footer Placeholder 3">
            <a:extLst>
              <a:ext uri="{FF2B5EF4-FFF2-40B4-BE49-F238E27FC236}">
                <a16:creationId xmlns:a16="http://schemas.microsoft.com/office/drawing/2014/main" id="{21446B93-36D1-6287-57CC-E59D73CAD3EA}"/>
              </a:ext>
            </a:extLst>
          </p:cNvPr>
          <p:cNvSpPr>
            <a:spLocks noGrp="1"/>
          </p:cNvSpPr>
          <p:nvPr>
            <p:ph type="ftr" idx="11"/>
          </p:nvPr>
        </p:nvSpPr>
        <p:spPr>
          <a:xfrm>
            <a:off x="2696056" y="4764456"/>
            <a:ext cx="3483287" cy="273900"/>
          </a:xfrm>
        </p:spPr>
        <p:txBody>
          <a:bodyPr/>
          <a:lstStyle/>
          <a:p>
            <a:r>
              <a:rPr lang="en-US" dirty="0"/>
              <a:t>Department of Computer Science and Engineering</a:t>
            </a:r>
          </a:p>
        </p:txBody>
      </p:sp>
      <p:sp>
        <p:nvSpPr>
          <p:cNvPr id="9" name="TextBox 8">
            <a:extLst>
              <a:ext uri="{FF2B5EF4-FFF2-40B4-BE49-F238E27FC236}">
                <a16:creationId xmlns:a16="http://schemas.microsoft.com/office/drawing/2014/main" id="{9C1DA82E-F308-E1F3-C6CE-9A41CF54FF13}"/>
              </a:ext>
            </a:extLst>
          </p:cNvPr>
          <p:cNvSpPr txBox="1"/>
          <p:nvPr/>
        </p:nvSpPr>
        <p:spPr>
          <a:xfrm>
            <a:off x="515085" y="947987"/>
            <a:ext cx="7996238" cy="307777"/>
          </a:xfrm>
          <a:prstGeom prst="rect">
            <a:avLst/>
          </a:prstGeom>
          <a:noFill/>
        </p:spPr>
        <p:txBody>
          <a:bodyPr wrap="square">
            <a:spAutoFit/>
          </a:bodyPr>
          <a:lstStyle/>
          <a:p>
            <a:r>
              <a:rPr lang="en-GB" b="1" dirty="0">
                <a:solidFill>
                  <a:srgbClr val="1F1F1F"/>
                </a:solidFill>
                <a:latin typeface="Times New Roman" panose="02020603050405020304" pitchFamily="18" charset="0"/>
                <a:cs typeface="Times New Roman" panose="02020603050405020304" pitchFamily="18" charset="0"/>
              </a:rPr>
              <a:t>Image to speech </a:t>
            </a:r>
            <a:r>
              <a:rPr lang="en-GB" b="1" i="0" dirty="0">
                <a:solidFill>
                  <a:srgbClr val="1F1F1F"/>
                </a:solidFill>
                <a:effectLst/>
                <a:latin typeface="Times New Roman" panose="02020603050405020304" pitchFamily="18" charset="0"/>
                <a:cs typeface="Times New Roman" panose="02020603050405020304" pitchFamily="18" charset="0"/>
              </a:rPr>
              <a:t>translator</a:t>
            </a:r>
            <a:endParaRPr lang="en-IN" b="1" dirty="0"/>
          </a:p>
        </p:txBody>
      </p:sp>
      <p:pic>
        <p:nvPicPr>
          <p:cNvPr id="8" name="Picture 7">
            <a:extLst>
              <a:ext uri="{FF2B5EF4-FFF2-40B4-BE49-F238E27FC236}">
                <a16:creationId xmlns:a16="http://schemas.microsoft.com/office/drawing/2014/main" id="{DB42D27E-B225-4CB8-A847-AAA94C0F2933}"/>
              </a:ext>
            </a:extLst>
          </p:cNvPr>
          <p:cNvPicPr>
            <a:picLocks noChangeAspect="1"/>
          </p:cNvPicPr>
          <p:nvPr/>
        </p:nvPicPr>
        <p:blipFill>
          <a:blip r:embed="rId3"/>
          <a:stretch>
            <a:fillRect/>
          </a:stretch>
        </p:blipFill>
        <p:spPr>
          <a:xfrm>
            <a:off x="664952" y="1434482"/>
            <a:ext cx="7545493" cy="2964301"/>
          </a:xfrm>
          <a:prstGeom prst="rect">
            <a:avLst/>
          </a:prstGeom>
        </p:spPr>
      </p:pic>
    </p:spTree>
    <p:extLst>
      <p:ext uri="{BB962C8B-B14F-4D97-AF65-F5344CB8AC3E}">
        <p14:creationId xmlns:p14="http://schemas.microsoft.com/office/powerpoint/2010/main" val="714959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304348" y="298193"/>
            <a:ext cx="6117431" cy="627321"/>
          </a:xfrm>
        </p:spPr>
        <p:txBody>
          <a:bodyPr/>
          <a:lstStyle/>
          <a:p>
            <a:r>
              <a:rPr lang="en-US" sz="3600" dirty="0">
                <a:latin typeface="Bookman Old Style" panose="02050604050505020204" pitchFamily="18" charset="0"/>
              </a:rPr>
              <a:t>Introduction</a:t>
            </a:r>
          </a:p>
        </p:txBody>
      </p:sp>
      <p:sp>
        <p:nvSpPr>
          <p:cNvPr id="5" name="TextBox 4"/>
          <p:cNvSpPr txBox="1"/>
          <p:nvPr/>
        </p:nvSpPr>
        <p:spPr>
          <a:xfrm>
            <a:off x="643348" y="1380230"/>
            <a:ext cx="7857304"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Imagine a world where some people struggle to communicate because of visual impairments, hearing loss, or reading difficulties. Millions face this challenge daily, feeling isolated and unheard. But here's a story of hope – a trio of technologies designed to break down these barriers. Visuals to Text helps the visually impaired understand photos and videos, Sign Language Translation turns sign language into spoken words, and Text-to-Speech/Speech-to-Text software gives a voice to those with reading or speaking limitations. This isn't just about tools; it's a plan to create a world where everyone's voice matters. With these technologies, we're rewriting the story of communication, ensuring every voice echoes in our shared world.</a:t>
            </a:r>
          </a:p>
        </p:txBody>
      </p:sp>
      <p:sp>
        <p:nvSpPr>
          <p:cNvPr id="4" name="Footer Placeholder 3"/>
          <p:cNvSpPr>
            <a:spLocks noGrp="1"/>
          </p:cNvSpPr>
          <p:nvPr>
            <p:ph type="ftr" idx="11"/>
          </p:nvPr>
        </p:nvSpPr>
        <p:spPr>
          <a:xfrm>
            <a:off x="2706329" y="4767264"/>
            <a:ext cx="3313471" cy="273900"/>
          </a:xfrm>
        </p:spPr>
        <p:txBody>
          <a:bodyPr/>
          <a:lstStyle/>
          <a:p>
            <a:r>
              <a:rPr lang="en-US"/>
              <a:t>Department of Computer Science and Engineering</a:t>
            </a:r>
          </a:p>
        </p:txBody>
      </p:sp>
      <p:pic>
        <p:nvPicPr>
          <p:cNvPr id="6" name="Picture 5">
            <a:extLst>
              <a:ext uri="{FF2B5EF4-FFF2-40B4-BE49-F238E27FC236}">
                <a16:creationId xmlns:a16="http://schemas.microsoft.com/office/drawing/2014/main" id="{BAE1A18D-3A0B-4681-9B2D-A67208D8950D}"/>
              </a:ext>
            </a:extLst>
          </p:cNvPr>
          <p:cNvPicPr>
            <a:picLocks noChangeAspect="1"/>
          </p:cNvPicPr>
          <p:nvPr/>
        </p:nvPicPr>
        <p:blipFill>
          <a:blip r:embed="rId3"/>
          <a:stretch>
            <a:fillRect/>
          </a:stretch>
        </p:blipFill>
        <p:spPr>
          <a:xfrm>
            <a:off x="2586103" y="2672747"/>
            <a:ext cx="3313471" cy="2033556"/>
          </a:xfrm>
          <a:prstGeom prst="rect">
            <a:avLst/>
          </a:prstGeom>
        </p:spPr>
      </p:pic>
    </p:spTree>
    <p:extLst>
      <p:ext uri="{BB962C8B-B14F-4D97-AF65-F5344CB8AC3E}">
        <p14:creationId xmlns:p14="http://schemas.microsoft.com/office/powerpoint/2010/main" val="146092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20</a:t>
            </a:fld>
            <a:endParaRPr>
              <a:latin typeface="Bookman Old Style" panose="02050604050505020204" pitchFamily="18" charset="0"/>
            </a:endParaRPr>
          </a:p>
        </p:txBody>
      </p:sp>
      <p:sp>
        <p:nvSpPr>
          <p:cNvPr id="120" name="Google Shape;120;p1"/>
          <p:cNvSpPr/>
          <p:nvPr/>
        </p:nvSpPr>
        <p:spPr>
          <a:xfrm>
            <a:off x="507688" y="1129695"/>
            <a:ext cx="8121227" cy="1996147"/>
          </a:xfrm>
          <a:prstGeom prst="rect">
            <a:avLst/>
          </a:prstGeom>
          <a:noFill/>
          <a:ln>
            <a:noFill/>
          </a:ln>
        </p:spPr>
        <p:txBody>
          <a:bodyPr spcFirstLastPara="1" wrap="square" lIns="91425" tIns="45700" rIns="91425" bIns="45700" anchor="t" anchorCtr="0">
            <a:spAutoFit/>
          </a:bodyPr>
          <a:lstStyle/>
          <a:p>
            <a:pPr marL="285750" indent="-285750">
              <a:buFont typeface="Arial" panose="020B0604020202020204" pitchFamily="34" charset="0"/>
              <a:buChar char="•"/>
            </a:pPr>
            <a:endParaRPr lang="en-GB" dirty="0">
              <a:latin typeface="Bookman Old Style" panose="02050604050505020204" pitchFamily="18" charset="0"/>
            </a:endParaRPr>
          </a:p>
          <a:p>
            <a:pPr marL="349250" marR="27940" indent="-285750">
              <a:lnSpc>
                <a:spcPct val="106000"/>
              </a:lnSpc>
              <a:spcAft>
                <a:spcPts val="0"/>
              </a:spcAft>
              <a:buFont typeface="Arial" panose="020B0604020202020204" pitchFamily="34" charset="0"/>
              <a:buChar char="•"/>
            </a:pPr>
            <a:r>
              <a:rPr lang="en-US" dirty="0">
                <a:latin typeface="Bookman Old Style" panose="02050604050505020204" pitchFamily="18" charset="0"/>
              </a:rPr>
              <a:t>The proposed method accuracy is increased as we used Pre-processing the Input Image and combination of </a:t>
            </a:r>
            <a:r>
              <a:rPr lang="en-US" dirty="0" err="1">
                <a:latin typeface="Bookman Old Style" panose="02050604050505020204" pitchFamily="18" charset="0"/>
              </a:rPr>
              <a:t>pytesseract</a:t>
            </a:r>
            <a:r>
              <a:rPr lang="en-US" dirty="0">
                <a:latin typeface="Bookman Old Style" panose="02050604050505020204" pitchFamily="18" charset="0"/>
              </a:rPr>
              <a:t> with deep learning for text recognition. </a:t>
            </a:r>
            <a:endParaRPr lang="en-IN" dirty="0">
              <a:latin typeface="Bookman Old Style" panose="02050604050505020204" pitchFamily="18" charset="0"/>
            </a:endParaRPr>
          </a:p>
          <a:p>
            <a:pPr marL="285750" indent="-285750">
              <a:buFont typeface="Arial" panose="020B0604020202020204" pitchFamily="34" charset="0"/>
              <a:buChar char="•"/>
            </a:pPr>
            <a:endParaRPr lang="en-GB" dirty="0">
              <a:latin typeface="Bookman Old Style" panose="02050604050505020204" pitchFamily="18" charset="0"/>
            </a:endParaRPr>
          </a:p>
          <a:p>
            <a:pPr marL="349250" marR="27940" indent="-285750">
              <a:lnSpc>
                <a:spcPct val="106000"/>
              </a:lnSpc>
              <a:spcAft>
                <a:spcPts val="0"/>
              </a:spcAft>
              <a:buFont typeface="Arial" panose="020B0604020202020204" pitchFamily="34" charset="0"/>
              <a:buChar char="•"/>
            </a:pPr>
            <a:r>
              <a:rPr lang="en-US" dirty="0">
                <a:latin typeface="Bookman Old Style" panose="02050604050505020204" pitchFamily="18" charset="0"/>
              </a:rPr>
              <a:t>The proposed method is both completeness and time efficient compared to existing system.</a:t>
            </a:r>
          </a:p>
          <a:p>
            <a:pPr marL="349250" marR="27940" indent="-285750">
              <a:lnSpc>
                <a:spcPct val="106000"/>
              </a:lnSpc>
              <a:spcAft>
                <a:spcPts val="0"/>
              </a:spcAft>
              <a:buFont typeface="Arial" panose="020B0604020202020204" pitchFamily="34" charset="0"/>
              <a:buChar char="•"/>
            </a:pPr>
            <a:endParaRPr lang="en-US" dirty="0">
              <a:latin typeface="Bookman Old Style" panose="02050604050505020204" pitchFamily="18" charset="0"/>
            </a:endParaRPr>
          </a:p>
          <a:p>
            <a:pPr marL="285750" marR="27940" indent="-285750">
              <a:lnSpc>
                <a:spcPct val="106000"/>
              </a:lnSpc>
              <a:spcBef>
                <a:spcPts val="790"/>
              </a:spcBef>
              <a:spcAft>
                <a:spcPts val="0"/>
              </a:spcAft>
              <a:buFont typeface="Arial" panose="020B0604020202020204" pitchFamily="34" charset="0"/>
              <a:buChar char="•"/>
            </a:pPr>
            <a:r>
              <a:rPr lang="en-US" dirty="0">
                <a:latin typeface="Bookman Old Style" panose="02050604050505020204" pitchFamily="18" charset="0"/>
              </a:rPr>
              <a:t>The proposed method has highest accuracy with best confidence.</a:t>
            </a:r>
            <a:endParaRPr lang="en-IN" dirty="0">
              <a:latin typeface="Bookman Old Style" panose="02050604050505020204" pitchFamily="18" charset="0"/>
            </a:endParaRPr>
          </a:p>
        </p:txBody>
      </p:sp>
      <p:sp>
        <p:nvSpPr>
          <p:cNvPr id="2" name="Title 1"/>
          <p:cNvSpPr>
            <a:spLocks noGrp="1"/>
          </p:cNvSpPr>
          <p:nvPr>
            <p:ph type="title"/>
          </p:nvPr>
        </p:nvSpPr>
        <p:spPr>
          <a:xfrm>
            <a:off x="1509585" y="95563"/>
            <a:ext cx="6117431" cy="627321"/>
          </a:xfrm>
        </p:spPr>
        <p:txBody>
          <a:bodyPr/>
          <a:lstStyle/>
          <a:p>
            <a:r>
              <a:rPr lang="en-US" sz="3200" dirty="0">
                <a:latin typeface="Bookman Old Style" panose="02050604050505020204" pitchFamily="18" charset="0"/>
              </a:rPr>
              <a:t>Findings</a:t>
            </a:r>
            <a:endParaRPr lang="en-US" sz="3600" dirty="0">
              <a:latin typeface="Bookman Old Style" panose="02050604050505020204" pitchFamily="18" charset="0"/>
            </a:endParaRPr>
          </a:p>
        </p:txBody>
      </p:sp>
      <p:sp>
        <p:nvSpPr>
          <p:cNvPr id="4" name="Footer Placeholder 3"/>
          <p:cNvSpPr>
            <a:spLocks noGrp="1"/>
          </p:cNvSpPr>
          <p:nvPr>
            <p:ph type="ftr" idx="11"/>
          </p:nvPr>
        </p:nvSpPr>
        <p:spPr>
          <a:xfrm>
            <a:off x="3196119" y="4869600"/>
            <a:ext cx="2895600" cy="273900"/>
          </a:xfrm>
        </p:spPr>
        <p:txBody>
          <a:bodyPr/>
          <a:lstStyle/>
          <a:p>
            <a:r>
              <a:rPr lang="en-US"/>
              <a:t>Department of Computer Science and Engineering</a:t>
            </a:r>
          </a:p>
        </p:txBody>
      </p:sp>
    </p:spTree>
    <p:extLst>
      <p:ext uri="{BB962C8B-B14F-4D97-AF65-F5344CB8AC3E}">
        <p14:creationId xmlns:p14="http://schemas.microsoft.com/office/powerpoint/2010/main" val="832932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21</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graphicFrame>
        <p:nvGraphicFramePr>
          <p:cNvPr id="3" name="Table 2">
            <a:extLst>
              <a:ext uri="{FF2B5EF4-FFF2-40B4-BE49-F238E27FC236}">
                <a16:creationId xmlns:a16="http://schemas.microsoft.com/office/drawing/2014/main" id="{926A3666-FB42-FAF7-47A9-E7B3A9C916BD}"/>
              </a:ext>
            </a:extLst>
          </p:cNvPr>
          <p:cNvGraphicFramePr>
            <a:graphicFrameLocks noGrp="1"/>
          </p:cNvGraphicFramePr>
          <p:nvPr>
            <p:extLst>
              <p:ext uri="{D42A27DB-BD31-4B8C-83A1-F6EECF244321}">
                <p14:modId xmlns:p14="http://schemas.microsoft.com/office/powerpoint/2010/main" val="1517260600"/>
              </p:ext>
            </p:extLst>
          </p:nvPr>
        </p:nvGraphicFramePr>
        <p:xfrm>
          <a:off x="600075" y="999838"/>
          <a:ext cx="7122319" cy="1977105"/>
        </p:xfrm>
        <a:graphic>
          <a:graphicData uri="http://schemas.openxmlformats.org/drawingml/2006/table">
            <a:tbl>
              <a:tblPr firstRow="1" firstCol="1" lastRow="1" lastCol="1" bandRow="1" bandCol="1">
                <a:tableStyleId>{1D3205E1-8B83-452B-8570-0B3C4014EAE2}</a:tableStyleId>
              </a:tblPr>
              <a:tblGrid>
                <a:gridCol w="2488432">
                  <a:extLst>
                    <a:ext uri="{9D8B030D-6E8A-4147-A177-3AD203B41FA5}">
                      <a16:colId xmlns:a16="http://schemas.microsoft.com/office/drawing/2014/main" val="3188260712"/>
                    </a:ext>
                  </a:extLst>
                </a:gridCol>
                <a:gridCol w="2318429">
                  <a:extLst>
                    <a:ext uri="{9D8B030D-6E8A-4147-A177-3AD203B41FA5}">
                      <a16:colId xmlns:a16="http://schemas.microsoft.com/office/drawing/2014/main" val="4249188687"/>
                    </a:ext>
                  </a:extLst>
                </a:gridCol>
                <a:gridCol w="2315458">
                  <a:extLst>
                    <a:ext uri="{9D8B030D-6E8A-4147-A177-3AD203B41FA5}">
                      <a16:colId xmlns:a16="http://schemas.microsoft.com/office/drawing/2014/main" val="1186311157"/>
                    </a:ext>
                  </a:extLst>
                </a:gridCol>
              </a:tblGrid>
              <a:tr h="364332">
                <a:tc>
                  <a:txBody>
                    <a:bodyPr/>
                    <a:lstStyle/>
                    <a:p>
                      <a:pPr marL="69850">
                        <a:lnSpc>
                          <a:spcPts val="1255"/>
                        </a:lnSpc>
                      </a:pPr>
                      <a:r>
                        <a:rPr lang="en-US" sz="1200" spc="-10">
                          <a:effectLst/>
                        </a:rPr>
                        <a:t>Parameter</a:t>
                      </a:r>
                      <a:endParaRPr lang="en-IN" sz="120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9215">
                        <a:lnSpc>
                          <a:spcPts val="1255"/>
                        </a:lnSpc>
                      </a:pPr>
                      <a:r>
                        <a:rPr lang="en-US" sz="1200">
                          <a:effectLst/>
                        </a:rPr>
                        <a:t>Previous</a:t>
                      </a:r>
                      <a:r>
                        <a:rPr lang="en-US" sz="1200" spc="-60">
                          <a:effectLst/>
                        </a:rPr>
                        <a:t> </a:t>
                      </a:r>
                      <a:r>
                        <a:rPr lang="en-US" sz="1200" spc="-10">
                          <a:effectLst/>
                        </a:rPr>
                        <a:t>methods</a:t>
                      </a:r>
                      <a:endParaRPr lang="en-IN" sz="120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5405">
                        <a:lnSpc>
                          <a:spcPts val="1255"/>
                        </a:lnSpc>
                      </a:pPr>
                      <a:r>
                        <a:rPr lang="en-US" sz="1200" dirty="0">
                          <a:effectLst/>
                        </a:rPr>
                        <a:t>Proposed</a:t>
                      </a:r>
                      <a:r>
                        <a:rPr lang="en-US" sz="1200" spc="140" dirty="0">
                          <a:effectLst/>
                        </a:rPr>
                        <a:t> </a:t>
                      </a:r>
                      <a:r>
                        <a:rPr lang="en-US" sz="1200" spc="-10" dirty="0">
                          <a:effectLst/>
                        </a:rPr>
                        <a:t>method</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extLst>
                  <a:ext uri="{0D108BD9-81ED-4DB2-BD59-A6C34878D82A}">
                    <a16:rowId xmlns:a16="http://schemas.microsoft.com/office/drawing/2014/main" val="2032994523"/>
                  </a:ext>
                </a:extLst>
              </a:tr>
              <a:tr h="532765">
                <a:tc>
                  <a:txBody>
                    <a:bodyPr/>
                    <a:lstStyle/>
                    <a:p>
                      <a:pPr marL="69850">
                        <a:lnSpc>
                          <a:spcPts val="1340"/>
                        </a:lnSpc>
                      </a:pPr>
                      <a:r>
                        <a:rPr lang="en-US" sz="1200">
                          <a:effectLst/>
                        </a:rPr>
                        <a:t>Accuracy (VQA)</a:t>
                      </a:r>
                      <a:endParaRPr lang="en-IN" sz="120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9215" marR="158750">
                        <a:lnSpc>
                          <a:spcPct val="98000"/>
                        </a:lnSpc>
                      </a:pPr>
                      <a:r>
                        <a:rPr lang="en-US" sz="1200">
                          <a:effectLst/>
                        </a:rPr>
                        <a:t>In</a:t>
                      </a:r>
                      <a:r>
                        <a:rPr lang="en-US" sz="1200" spc="-20">
                          <a:effectLst/>
                        </a:rPr>
                        <a:t> </a:t>
                      </a:r>
                      <a:r>
                        <a:rPr lang="en-US" sz="1200">
                          <a:effectLst/>
                        </a:rPr>
                        <a:t>the</a:t>
                      </a:r>
                      <a:r>
                        <a:rPr lang="en-US" sz="1200" spc="-20">
                          <a:effectLst/>
                        </a:rPr>
                        <a:t> </a:t>
                      </a:r>
                      <a:r>
                        <a:rPr lang="en-US" sz="1200">
                          <a:effectLst/>
                        </a:rPr>
                        <a:t>previously</a:t>
                      </a:r>
                      <a:r>
                        <a:rPr lang="en-US" sz="1200" spc="-15">
                          <a:effectLst/>
                        </a:rPr>
                        <a:t> </a:t>
                      </a:r>
                      <a:r>
                        <a:rPr lang="en-US" sz="1200">
                          <a:effectLst/>
                        </a:rPr>
                        <a:t>used method, the accuracy is low</a:t>
                      </a:r>
                      <a:endParaRPr lang="en-IN" sz="120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5405" marR="156210">
                        <a:lnSpc>
                          <a:spcPct val="98000"/>
                        </a:lnSpc>
                        <a:spcAft>
                          <a:spcPts val="0"/>
                        </a:spcAft>
                      </a:pPr>
                      <a:r>
                        <a:rPr lang="en-US" sz="1200" dirty="0">
                          <a:effectLst/>
                        </a:rPr>
                        <a:t>The accuracy is increased as we used transformers with customized learning rate and regularization</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extLst>
                  <a:ext uri="{0D108BD9-81ED-4DB2-BD59-A6C34878D82A}">
                    <a16:rowId xmlns:a16="http://schemas.microsoft.com/office/drawing/2014/main" val="3383584578"/>
                  </a:ext>
                </a:extLst>
              </a:tr>
              <a:tr h="685800">
                <a:tc>
                  <a:txBody>
                    <a:bodyPr/>
                    <a:lstStyle/>
                    <a:p>
                      <a:pPr marL="69850">
                        <a:lnSpc>
                          <a:spcPts val="1340"/>
                        </a:lnSpc>
                      </a:pPr>
                      <a:r>
                        <a:rPr lang="en-US" sz="1200" dirty="0">
                          <a:effectLst/>
                        </a:rPr>
                        <a:t>Accuracy (image to speech)</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9215">
                        <a:lnSpc>
                          <a:spcPct val="98000"/>
                        </a:lnSpc>
                      </a:pPr>
                      <a:r>
                        <a:rPr lang="en-US" sz="1200" dirty="0">
                          <a:effectLst/>
                        </a:rPr>
                        <a:t>In</a:t>
                      </a:r>
                      <a:r>
                        <a:rPr lang="en-US" sz="1200" spc="-20" dirty="0">
                          <a:effectLst/>
                        </a:rPr>
                        <a:t> </a:t>
                      </a:r>
                      <a:r>
                        <a:rPr lang="en-US" sz="1200" dirty="0">
                          <a:effectLst/>
                        </a:rPr>
                        <a:t>the</a:t>
                      </a:r>
                      <a:r>
                        <a:rPr lang="en-US" sz="1200" spc="-20" dirty="0">
                          <a:effectLst/>
                        </a:rPr>
                        <a:t> </a:t>
                      </a:r>
                      <a:r>
                        <a:rPr lang="en-US" sz="1200" dirty="0">
                          <a:effectLst/>
                        </a:rPr>
                        <a:t>previously</a:t>
                      </a:r>
                      <a:r>
                        <a:rPr lang="en-US" sz="1200" spc="-15" dirty="0">
                          <a:effectLst/>
                        </a:rPr>
                        <a:t> </a:t>
                      </a:r>
                      <a:r>
                        <a:rPr lang="en-US" sz="1200" dirty="0">
                          <a:effectLst/>
                        </a:rPr>
                        <a:t>used method, the accuracy is low</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9215">
                        <a:lnSpc>
                          <a:spcPct val="98000"/>
                        </a:lnSpc>
                      </a:pPr>
                      <a:r>
                        <a:rPr lang="en-US" sz="1200" dirty="0">
                          <a:effectLst/>
                        </a:rPr>
                        <a:t>The accuracy is increased as we used Pre-processing the Input Image combination of </a:t>
                      </a:r>
                      <a:r>
                        <a:rPr lang="en-US" sz="1200" dirty="0" err="1">
                          <a:effectLst/>
                        </a:rPr>
                        <a:t>pytesseract</a:t>
                      </a:r>
                      <a:r>
                        <a:rPr lang="en-US" sz="1200" dirty="0">
                          <a:effectLst/>
                        </a:rPr>
                        <a:t> with deep learning for text recognition </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extLst>
                  <a:ext uri="{0D108BD9-81ED-4DB2-BD59-A6C34878D82A}">
                    <a16:rowId xmlns:a16="http://schemas.microsoft.com/office/drawing/2014/main" val="2135518937"/>
                  </a:ext>
                </a:extLst>
              </a:tr>
            </a:tbl>
          </a:graphicData>
        </a:graphic>
      </p:graphicFrame>
      <p:graphicFrame>
        <p:nvGraphicFramePr>
          <p:cNvPr id="6" name="Table 5">
            <a:extLst>
              <a:ext uri="{FF2B5EF4-FFF2-40B4-BE49-F238E27FC236}">
                <a16:creationId xmlns:a16="http://schemas.microsoft.com/office/drawing/2014/main" id="{2EE1C517-5D18-A779-156A-3DC8BEA33024}"/>
              </a:ext>
            </a:extLst>
          </p:cNvPr>
          <p:cNvGraphicFramePr>
            <a:graphicFrameLocks noGrp="1"/>
          </p:cNvGraphicFramePr>
          <p:nvPr>
            <p:extLst>
              <p:ext uri="{D42A27DB-BD31-4B8C-83A1-F6EECF244321}">
                <p14:modId xmlns:p14="http://schemas.microsoft.com/office/powerpoint/2010/main" val="1847533310"/>
              </p:ext>
            </p:extLst>
          </p:nvPr>
        </p:nvGraphicFramePr>
        <p:xfrm>
          <a:off x="535781" y="2976943"/>
          <a:ext cx="7186613" cy="1868144"/>
        </p:xfrm>
        <a:graphic>
          <a:graphicData uri="http://schemas.openxmlformats.org/drawingml/2006/table">
            <a:tbl>
              <a:tblPr firstRow="1" firstCol="1" lastRow="1" lastCol="1" bandRow="1" bandCol="1">
                <a:tableStyleId>{1D3205E1-8B83-452B-8570-0B3C4014EAE2}</a:tableStyleId>
              </a:tblPr>
              <a:tblGrid>
                <a:gridCol w="2545585">
                  <a:extLst>
                    <a:ext uri="{9D8B030D-6E8A-4147-A177-3AD203B41FA5}">
                      <a16:colId xmlns:a16="http://schemas.microsoft.com/office/drawing/2014/main" val="3517318460"/>
                    </a:ext>
                  </a:extLst>
                </a:gridCol>
                <a:gridCol w="2322002">
                  <a:extLst>
                    <a:ext uri="{9D8B030D-6E8A-4147-A177-3AD203B41FA5}">
                      <a16:colId xmlns:a16="http://schemas.microsoft.com/office/drawing/2014/main" val="675006014"/>
                    </a:ext>
                  </a:extLst>
                </a:gridCol>
                <a:gridCol w="2319026">
                  <a:extLst>
                    <a:ext uri="{9D8B030D-6E8A-4147-A177-3AD203B41FA5}">
                      <a16:colId xmlns:a16="http://schemas.microsoft.com/office/drawing/2014/main" val="4211989161"/>
                    </a:ext>
                  </a:extLst>
                </a:gridCol>
              </a:tblGrid>
              <a:tr h="792962">
                <a:tc>
                  <a:txBody>
                    <a:bodyPr/>
                    <a:lstStyle/>
                    <a:p>
                      <a:pPr marL="69850">
                        <a:lnSpc>
                          <a:spcPts val="1340"/>
                        </a:lnSpc>
                      </a:pPr>
                      <a:r>
                        <a:rPr lang="en-US" sz="1200" spc="-10" dirty="0">
                          <a:effectLst/>
                        </a:rPr>
                        <a:t>Time</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9215">
                        <a:lnSpc>
                          <a:spcPts val="1265"/>
                        </a:lnSpc>
                      </a:pPr>
                      <a:r>
                        <a:rPr lang="en-US" sz="1200" dirty="0">
                          <a:effectLst/>
                        </a:rPr>
                        <a:t>In</a:t>
                      </a:r>
                      <a:r>
                        <a:rPr lang="en-US" sz="1200" spc="-20" dirty="0">
                          <a:effectLst/>
                        </a:rPr>
                        <a:t> </a:t>
                      </a:r>
                      <a:r>
                        <a:rPr lang="en-US" sz="1200" dirty="0">
                          <a:effectLst/>
                        </a:rPr>
                        <a:t>the</a:t>
                      </a:r>
                      <a:r>
                        <a:rPr lang="en-US" sz="1200" spc="-20" dirty="0">
                          <a:effectLst/>
                        </a:rPr>
                        <a:t> </a:t>
                      </a:r>
                      <a:r>
                        <a:rPr lang="en-US" sz="1200" dirty="0">
                          <a:effectLst/>
                        </a:rPr>
                        <a:t>previously</a:t>
                      </a:r>
                      <a:r>
                        <a:rPr lang="en-US" sz="1200" spc="-15" dirty="0">
                          <a:effectLst/>
                        </a:rPr>
                        <a:t> </a:t>
                      </a:r>
                      <a:r>
                        <a:rPr lang="en-US" sz="1200" dirty="0">
                          <a:effectLst/>
                        </a:rPr>
                        <a:t>used method, the generation time of video is low</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5405" marR="156210">
                        <a:lnSpc>
                          <a:spcPct val="98000"/>
                        </a:lnSpc>
                        <a:spcAft>
                          <a:spcPts val="0"/>
                        </a:spcAft>
                      </a:pPr>
                      <a:r>
                        <a:rPr lang="en-US" sz="1200" dirty="0">
                          <a:effectLst/>
                        </a:rPr>
                        <a:t>The generation time of video is fast as we load the videos from the existence</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extLst>
                  <a:ext uri="{0D108BD9-81ED-4DB2-BD59-A6C34878D82A}">
                    <a16:rowId xmlns:a16="http://schemas.microsoft.com/office/drawing/2014/main" val="562744317"/>
                  </a:ext>
                </a:extLst>
              </a:tr>
              <a:tr h="997359">
                <a:tc>
                  <a:txBody>
                    <a:bodyPr/>
                    <a:lstStyle/>
                    <a:p>
                      <a:pPr marL="69850">
                        <a:lnSpc>
                          <a:spcPts val="1340"/>
                        </a:lnSpc>
                      </a:pPr>
                      <a:r>
                        <a:rPr lang="en-US" sz="1200" spc="-10" dirty="0">
                          <a:effectLst/>
                        </a:rPr>
                        <a:t>Completeness</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9215" marR="158750">
                        <a:lnSpc>
                          <a:spcPct val="98000"/>
                        </a:lnSpc>
                      </a:pPr>
                      <a:r>
                        <a:rPr lang="en-US" sz="1200" dirty="0">
                          <a:effectLst/>
                        </a:rPr>
                        <a:t>In</a:t>
                      </a:r>
                      <a:r>
                        <a:rPr lang="en-US" sz="1200" spc="-20" dirty="0">
                          <a:effectLst/>
                        </a:rPr>
                        <a:t> </a:t>
                      </a:r>
                      <a:r>
                        <a:rPr lang="en-US" sz="1200" dirty="0">
                          <a:effectLst/>
                        </a:rPr>
                        <a:t>the</a:t>
                      </a:r>
                      <a:r>
                        <a:rPr lang="en-US" sz="1200" spc="-20" dirty="0">
                          <a:effectLst/>
                        </a:rPr>
                        <a:t> </a:t>
                      </a:r>
                      <a:r>
                        <a:rPr lang="en-US" sz="1200" dirty="0">
                          <a:effectLst/>
                        </a:rPr>
                        <a:t>previously</a:t>
                      </a:r>
                      <a:r>
                        <a:rPr lang="en-US" sz="1200" spc="-15" dirty="0">
                          <a:effectLst/>
                        </a:rPr>
                        <a:t> </a:t>
                      </a:r>
                      <a:r>
                        <a:rPr lang="en-US" sz="1200" dirty="0">
                          <a:effectLst/>
                        </a:rPr>
                        <a:t>used method, for some sentences they could not generate the  complete sign representation  </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tc>
                  <a:txBody>
                    <a:bodyPr/>
                    <a:lstStyle/>
                    <a:p>
                      <a:pPr marL="65405" marR="156210">
                        <a:lnSpc>
                          <a:spcPct val="98000"/>
                        </a:lnSpc>
                        <a:spcAft>
                          <a:spcPts val="0"/>
                        </a:spcAft>
                      </a:pPr>
                      <a:r>
                        <a:rPr lang="en-US" sz="1200" dirty="0">
                          <a:effectLst/>
                        </a:rPr>
                        <a:t>Our method can completely generate any sign video for any sentence as we generate video by combining the individual letters or words of the sign representations </a:t>
                      </a:r>
                      <a:endParaRPr lang="en-IN" sz="1200" dirty="0">
                        <a:effectLst/>
                        <a:latin typeface="Georgia" panose="02040502050405020303" pitchFamily="18" charset="0"/>
                        <a:ea typeface="Georgia" panose="02040502050405020303" pitchFamily="18" charset="0"/>
                        <a:cs typeface="Georgia" panose="02040502050405020303" pitchFamily="18" charset="0"/>
                      </a:endParaRPr>
                    </a:p>
                  </a:txBody>
                  <a:tcPr marL="0" marR="0" marT="0" marB="0"/>
                </a:tc>
                <a:extLst>
                  <a:ext uri="{0D108BD9-81ED-4DB2-BD59-A6C34878D82A}">
                    <a16:rowId xmlns:a16="http://schemas.microsoft.com/office/drawing/2014/main" val="3644921555"/>
                  </a:ext>
                </a:extLst>
              </a:tr>
            </a:tbl>
          </a:graphicData>
        </a:graphic>
      </p:graphicFrame>
      <p:sp>
        <p:nvSpPr>
          <p:cNvPr id="8" name="TextBox 7">
            <a:extLst>
              <a:ext uri="{FF2B5EF4-FFF2-40B4-BE49-F238E27FC236}">
                <a16:creationId xmlns:a16="http://schemas.microsoft.com/office/drawing/2014/main" id="{3E414310-52D0-75DB-FCF9-C469AB0CD55D}"/>
              </a:ext>
            </a:extLst>
          </p:cNvPr>
          <p:cNvSpPr txBox="1"/>
          <p:nvPr/>
        </p:nvSpPr>
        <p:spPr>
          <a:xfrm>
            <a:off x="2633067" y="14287"/>
            <a:ext cx="3836194"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Justification</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0124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846735" y="1759067"/>
            <a:ext cx="6117431" cy="627321"/>
          </a:xfrm>
        </p:spPr>
        <p:txBody>
          <a:bodyPr/>
          <a:lstStyle/>
          <a:p>
            <a:r>
              <a:rPr lang="en-US" sz="3600" dirty="0">
                <a:latin typeface="Bookman Old Style" panose="02050604050505020204" pitchFamily="18" charset="0"/>
              </a:rPr>
              <a:t>Thank you</a:t>
            </a:r>
          </a:p>
        </p:txBody>
      </p:sp>
      <p:sp>
        <p:nvSpPr>
          <p:cNvPr id="4" name="Footer Placeholder 3"/>
          <p:cNvSpPr>
            <a:spLocks noGrp="1"/>
          </p:cNvSpPr>
          <p:nvPr>
            <p:ph type="ftr" idx="11"/>
          </p:nvPr>
        </p:nvSpPr>
        <p:spPr/>
        <p:txBody>
          <a:bodyPr/>
          <a:lstStyle/>
          <a:p>
            <a:r>
              <a:rPr lang="en-US"/>
              <a:t>Department of Computer Science and Engineering</a:t>
            </a:r>
          </a:p>
        </p:txBody>
      </p:sp>
    </p:spTree>
    <p:extLst>
      <p:ext uri="{BB962C8B-B14F-4D97-AF65-F5344CB8AC3E}">
        <p14:creationId xmlns:p14="http://schemas.microsoft.com/office/powerpoint/2010/main" val="3762773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2400" dirty="0">
                <a:latin typeface="Bookman Old Style" panose="02050604050505020204" pitchFamily="18" charset="0"/>
              </a:rPr>
              <a:t>Project seminar–I Evaluation</a:t>
            </a:r>
          </a:p>
        </p:txBody>
      </p:sp>
      <p:graphicFrame>
        <p:nvGraphicFramePr>
          <p:cNvPr id="4" name="Table 3"/>
          <p:cNvGraphicFramePr>
            <a:graphicFrameLocks noGrp="1"/>
          </p:cNvGraphicFramePr>
          <p:nvPr>
            <p:extLst>
              <p:ext uri="{D42A27DB-BD31-4B8C-83A1-F6EECF244321}">
                <p14:modId xmlns:p14="http://schemas.microsoft.com/office/powerpoint/2010/main" val="777001546"/>
              </p:ext>
            </p:extLst>
          </p:nvPr>
        </p:nvGraphicFramePr>
        <p:xfrm>
          <a:off x="1123308" y="1279490"/>
          <a:ext cx="6602859" cy="2225040"/>
        </p:xfrm>
        <a:graphic>
          <a:graphicData uri="http://schemas.openxmlformats.org/drawingml/2006/table">
            <a:tbl>
              <a:tblPr firstRow="1" bandRow="1">
                <a:tableStyleId>{1D3205E1-8B83-452B-8570-0B3C4014EAE2}</a:tableStyleId>
              </a:tblPr>
              <a:tblGrid>
                <a:gridCol w="602750">
                  <a:extLst>
                    <a:ext uri="{9D8B030D-6E8A-4147-A177-3AD203B41FA5}">
                      <a16:colId xmlns:a16="http://schemas.microsoft.com/office/drawing/2014/main" val="20000"/>
                    </a:ext>
                  </a:extLst>
                </a:gridCol>
                <a:gridCol w="4099389">
                  <a:extLst>
                    <a:ext uri="{9D8B030D-6E8A-4147-A177-3AD203B41FA5}">
                      <a16:colId xmlns:a16="http://schemas.microsoft.com/office/drawing/2014/main" val="20001"/>
                    </a:ext>
                  </a:extLst>
                </a:gridCol>
                <a:gridCol w="1900720">
                  <a:extLst>
                    <a:ext uri="{9D8B030D-6E8A-4147-A177-3AD203B41FA5}">
                      <a16:colId xmlns:a16="http://schemas.microsoft.com/office/drawing/2014/main" val="20002"/>
                    </a:ext>
                  </a:extLst>
                </a:gridCol>
              </a:tblGrid>
              <a:tr h="370840">
                <a:tc>
                  <a:txBody>
                    <a:bodyPr/>
                    <a:lstStyle/>
                    <a:p>
                      <a:r>
                        <a:rPr lang="en-US" dirty="0" err="1"/>
                        <a:t>S.No</a:t>
                      </a:r>
                      <a:endParaRPr lang="en-US" dirty="0"/>
                    </a:p>
                  </a:txBody>
                  <a:tcPr/>
                </a:tc>
                <a:tc>
                  <a:txBody>
                    <a:bodyPr/>
                    <a:lstStyle/>
                    <a:p>
                      <a:r>
                        <a:rPr lang="en-US" dirty="0"/>
                        <a:t>Rubrics</a:t>
                      </a:r>
                    </a:p>
                  </a:txBody>
                  <a:tcPr/>
                </a:tc>
                <a:tc>
                  <a:txBody>
                    <a:bodyPr/>
                    <a:lstStyle/>
                    <a:p>
                      <a:r>
                        <a:rPr lang="en-US" sz="1000" dirty="0"/>
                        <a:t>Marks</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Concept Introduction</a:t>
                      </a:r>
                    </a:p>
                  </a:txBody>
                  <a:tcPr/>
                </a:tc>
                <a:tc>
                  <a:txBody>
                    <a:bodyPr/>
                    <a:lstStyle/>
                    <a:p>
                      <a:r>
                        <a:rPr lang="en-US" dirty="0"/>
                        <a:t>4</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Literature</a:t>
                      </a:r>
                      <a:r>
                        <a:rPr lang="en-US" baseline="0" dirty="0"/>
                        <a:t> </a:t>
                      </a:r>
                      <a:r>
                        <a:rPr lang="en-US" dirty="0"/>
                        <a:t>and</a:t>
                      </a:r>
                      <a:r>
                        <a:rPr lang="en-US" baseline="0" dirty="0"/>
                        <a:t> </a:t>
                      </a:r>
                      <a:r>
                        <a:rPr lang="en-US" dirty="0"/>
                        <a:t>Parameter</a:t>
                      </a:r>
                    </a:p>
                  </a:txBody>
                  <a:tcPr/>
                </a:tc>
                <a:tc>
                  <a:txBody>
                    <a:bodyPr/>
                    <a:lstStyle/>
                    <a:p>
                      <a:r>
                        <a:rPr lang="en-US" dirty="0"/>
                        <a:t>5</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Problem</a:t>
                      </a:r>
                      <a:r>
                        <a:rPr lang="en-US" baseline="0" dirty="0"/>
                        <a:t> </a:t>
                      </a:r>
                      <a:r>
                        <a:rPr lang="en-US" dirty="0"/>
                        <a:t> and </a:t>
                      </a:r>
                      <a:r>
                        <a:rPr lang="en-US" sz="1200" dirty="0">
                          <a:latin typeface="Bookman Old Style" panose="02050604050505020204" pitchFamily="18" charset="0"/>
                        </a:rPr>
                        <a:t>Problem </a:t>
                      </a:r>
                      <a:r>
                        <a:rPr lang="en-US" sz="1400" dirty="0">
                          <a:latin typeface="Bookman Old Style" panose="02050604050505020204" pitchFamily="18" charset="0"/>
                        </a:rPr>
                        <a:t>Illustration</a:t>
                      </a:r>
                      <a:endParaRPr lang="en-US" dirty="0"/>
                    </a:p>
                  </a:txBody>
                  <a:tcPr/>
                </a:tc>
                <a:tc>
                  <a:txBody>
                    <a:bodyPr/>
                    <a:lstStyle/>
                    <a:p>
                      <a:r>
                        <a:rPr lang="en-US" dirty="0"/>
                        <a:t>8</a:t>
                      </a:r>
                    </a:p>
                  </a:txBody>
                  <a:tcPr/>
                </a:tc>
                <a:extLst>
                  <a:ext uri="{0D108BD9-81ED-4DB2-BD59-A6C34878D82A}">
                    <a16:rowId xmlns:a16="http://schemas.microsoft.com/office/drawing/2014/main" val="10003"/>
                  </a:ext>
                </a:extLst>
              </a:tr>
              <a:tr h="370840">
                <a:tc>
                  <a:txBody>
                    <a:bodyPr/>
                    <a:lstStyle/>
                    <a:p>
                      <a:r>
                        <a:rPr lang="en-US" dirty="0"/>
                        <a:t>4 </a:t>
                      </a:r>
                    </a:p>
                  </a:txBody>
                  <a:tcPr/>
                </a:tc>
                <a:tc>
                  <a:txBody>
                    <a:bodyPr/>
                    <a:lstStyle/>
                    <a:p>
                      <a:r>
                        <a:rPr lang="en-US" sz="1400" dirty="0">
                          <a:latin typeface="Bookman Old Style" panose="02050604050505020204" pitchFamily="18" charset="0"/>
                        </a:rPr>
                        <a:t>Proposed Method and  </a:t>
                      </a:r>
                      <a:r>
                        <a:rPr lang="en-US" sz="1600" dirty="0">
                          <a:latin typeface="Bookman Old Style" panose="02050604050505020204" pitchFamily="18" charset="0"/>
                        </a:rPr>
                        <a:t>Illustration</a:t>
                      </a:r>
                      <a:endParaRPr lang="en-US" dirty="0"/>
                    </a:p>
                  </a:txBody>
                  <a:tcPr/>
                </a:tc>
                <a:tc>
                  <a:txBody>
                    <a:bodyPr/>
                    <a:lstStyle/>
                    <a:p>
                      <a:r>
                        <a:rPr lang="en-US" dirty="0"/>
                        <a:t>8</a:t>
                      </a:r>
                    </a:p>
                  </a:txBody>
                  <a:tcPr/>
                </a:tc>
                <a:extLst>
                  <a:ext uri="{0D108BD9-81ED-4DB2-BD59-A6C34878D82A}">
                    <a16:rowId xmlns:a16="http://schemas.microsoft.com/office/drawing/2014/main" val="10004"/>
                  </a:ext>
                </a:extLst>
              </a:tr>
              <a:tr h="370840">
                <a:tc gridSpan="2">
                  <a:txBody>
                    <a:bodyPr/>
                    <a:lstStyle/>
                    <a:p>
                      <a:pPr algn="ctr"/>
                      <a:r>
                        <a:rPr lang="en-US" dirty="0"/>
                        <a:t>Total</a:t>
                      </a:r>
                    </a:p>
                  </a:txBody>
                  <a:tcPr/>
                </a:tc>
                <a:tc hMerge="1">
                  <a:txBody>
                    <a:bodyPr/>
                    <a:lstStyle/>
                    <a:p>
                      <a:endParaRPr lang="en-US" dirty="0"/>
                    </a:p>
                  </a:txBody>
                  <a:tcPr/>
                </a:tc>
                <a:tc>
                  <a:txBody>
                    <a:bodyPr/>
                    <a:lstStyle/>
                    <a:p>
                      <a:r>
                        <a:rPr lang="en-US" dirty="0"/>
                        <a:t>25</a:t>
                      </a:r>
                    </a:p>
                  </a:txBody>
                  <a:tcPr/>
                </a:tc>
                <a:extLst>
                  <a:ext uri="{0D108BD9-81ED-4DB2-BD59-A6C34878D82A}">
                    <a16:rowId xmlns:a16="http://schemas.microsoft.com/office/drawing/2014/main" val="10005"/>
                  </a:ext>
                </a:extLst>
              </a:tr>
            </a:tbl>
          </a:graphicData>
        </a:graphic>
      </p:graphicFrame>
      <p:sp>
        <p:nvSpPr>
          <p:cNvPr id="6" name="Date Placeholder 5"/>
          <p:cNvSpPr>
            <a:spLocks noGrp="1"/>
          </p:cNvSpPr>
          <p:nvPr>
            <p:ph type="dt" idx="10"/>
          </p:nvPr>
        </p:nvSpPr>
        <p:spPr/>
        <p:txBody>
          <a:bodyPr/>
          <a:lstStyle/>
          <a:p>
            <a:fld id="{39E74B69-3D5A-491F-96EB-2C0BEE0696FC}" type="datetime1">
              <a:rPr lang="en-US" smtClean="0"/>
              <a:t>3/28/2024</a:t>
            </a:fld>
            <a:endParaRPr lang="en-US"/>
          </a:p>
        </p:txBody>
      </p:sp>
      <p:sp>
        <p:nvSpPr>
          <p:cNvPr id="7" name="Footer Placeholder 6"/>
          <p:cNvSpPr>
            <a:spLocks noGrp="1"/>
          </p:cNvSpPr>
          <p:nvPr>
            <p:ph type="ftr" idx="11"/>
          </p:nvPr>
        </p:nvSpPr>
        <p:spPr/>
        <p:txBody>
          <a:bodyPr/>
          <a:lstStyle/>
          <a:p>
            <a:r>
              <a:rPr lang="en-US"/>
              <a:t>Department of Computer Science and Engineering</a:t>
            </a:r>
          </a:p>
        </p:txBody>
      </p:sp>
    </p:spTree>
    <p:extLst>
      <p:ext uri="{BB962C8B-B14F-4D97-AF65-F5344CB8AC3E}">
        <p14:creationId xmlns:p14="http://schemas.microsoft.com/office/powerpoint/2010/main" val="363445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3</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513283" y="283018"/>
            <a:ext cx="6117431" cy="627321"/>
          </a:xfrm>
        </p:spPr>
        <p:txBody>
          <a:bodyPr/>
          <a:lstStyle/>
          <a:p>
            <a:r>
              <a:rPr lang="en-US" sz="3200" dirty="0">
                <a:latin typeface="Bookman Old Style" panose="02050604050505020204" pitchFamily="18" charset="0"/>
              </a:rPr>
              <a:t>Problem </a:t>
            </a:r>
            <a:r>
              <a:rPr lang="en-US" sz="3600" dirty="0">
                <a:latin typeface="Bookman Old Style" panose="02050604050505020204" pitchFamily="18" charset="0"/>
              </a:rPr>
              <a:t>Statement</a:t>
            </a:r>
          </a:p>
        </p:txBody>
      </p:sp>
      <p:sp>
        <p:nvSpPr>
          <p:cNvPr id="5" name="TextBox 4"/>
          <p:cNvSpPr txBox="1"/>
          <p:nvPr/>
        </p:nvSpPr>
        <p:spPr>
          <a:xfrm>
            <a:off x="672425" y="947879"/>
            <a:ext cx="7799149" cy="1569660"/>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The current landscape of assistive technologies presents significant challenges due to its fragmented nature. Visuals to Text, Sign Language Translation, and Text-to-Speech/Speech-to-Text tools, though individually beneficial, lack a cohesive framework. This fragmentation results in users grappling with inefficiencies, increased complexity, and potential barriers to widespread adoption. Furthermore, the lack of seamless synchronization between these tools hinders their effectiveness in addressing the diverse needs of individuals with disabilities. Therefore, there is a critical need to develop an integrated assistive technology solution that unifies Visuals to Text, Sign Language Translation, and Text-to-Speech/Speech-to-Text technologies. Such an approach aims to streamline accessibility, enhance user experience, and foster inclusivity for individuals with disabilities, thereby addressing the shortcomings of the existing assistive technology ecosystem</a:t>
            </a:r>
          </a:p>
        </p:txBody>
      </p:sp>
      <p:sp>
        <p:nvSpPr>
          <p:cNvPr id="4" name="Footer Placeholder 3"/>
          <p:cNvSpPr>
            <a:spLocks noGrp="1"/>
          </p:cNvSpPr>
          <p:nvPr>
            <p:ph type="ftr" idx="11"/>
          </p:nvPr>
        </p:nvSpPr>
        <p:spPr>
          <a:xfrm>
            <a:off x="2643188" y="4767264"/>
            <a:ext cx="3376612" cy="273900"/>
          </a:xfrm>
        </p:spPr>
        <p:txBody>
          <a:bodyPr/>
          <a:lstStyle/>
          <a:p>
            <a:r>
              <a:rPr lang="en-US" dirty="0"/>
              <a:t>Department of Computer Science and Engineering</a:t>
            </a:r>
          </a:p>
        </p:txBody>
      </p:sp>
      <p:pic>
        <p:nvPicPr>
          <p:cNvPr id="6" name="Picture 5">
            <a:extLst>
              <a:ext uri="{FF2B5EF4-FFF2-40B4-BE49-F238E27FC236}">
                <a16:creationId xmlns:a16="http://schemas.microsoft.com/office/drawing/2014/main" id="{4D7093F7-AF71-1B8A-12F8-624B6F914CEA}"/>
              </a:ext>
            </a:extLst>
          </p:cNvPr>
          <p:cNvPicPr>
            <a:picLocks noChangeAspect="1"/>
          </p:cNvPicPr>
          <p:nvPr/>
        </p:nvPicPr>
        <p:blipFill>
          <a:blip r:embed="rId3"/>
          <a:stretch>
            <a:fillRect/>
          </a:stretch>
        </p:blipFill>
        <p:spPr>
          <a:xfrm>
            <a:off x="2869165" y="2571750"/>
            <a:ext cx="3405670" cy="2050256"/>
          </a:xfrm>
          <a:prstGeom prst="rect">
            <a:avLst/>
          </a:prstGeom>
        </p:spPr>
      </p:pic>
    </p:spTree>
    <p:extLst>
      <p:ext uri="{BB962C8B-B14F-4D97-AF65-F5344CB8AC3E}">
        <p14:creationId xmlns:p14="http://schemas.microsoft.com/office/powerpoint/2010/main" val="123696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4</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246584" y="259992"/>
            <a:ext cx="6117431" cy="627321"/>
          </a:xfrm>
        </p:spPr>
        <p:txBody>
          <a:bodyPr/>
          <a:lstStyle/>
          <a:p>
            <a:r>
              <a:rPr lang="en-US" sz="3200" dirty="0">
                <a:latin typeface="Bookman Old Style" panose="02050604050505020204" pitchFamily="18" charset="0"/>
              </a:rPr>
              <a:t>Problem </a:t>
            </a:r>
            <a:r>
              <a:rPr lang="en-US" sz="3600" dirty="0">
                <a:latin typeface="Bookman Old Style" panose="02050604050505020204" pitchFamily="18" charset="0"/>
              </a:rPr>
              <a:t>Illustration</a:t>
            </a:r>
          </a:p>
        </p:txBody>
      </p:sp>
      <p:sp>
        <p:nvSpPr>
          <p:cNvPr id="5" name="TextBox 4"/>
          <p:cNvSpPr txBox="1"/>
          <p:nvPr/>
        </p:nvSpPr>
        <p:spPr>
          <a:xfrm>
            <a:off x="329512" y="981612"/>
            <a:ext cx="8814487" cy="1569660"/>
          </a:xfrm>
          <a:prstGeom prst="rect">
            <a:avLst/>
          </a:prstGeom>
          <a:noFill/>
        </p:spPr>
        <p:txBody>
          <a:bodyPr wrap="square" rtlCol="0">
            <a:spAutoFit/>
          </a:bodyPr>
          <a:lstStyle/>
          <a:p>
            <a:pPr algn="l"/>
            <a:r>
              <a:rPr lang="en-GB" sz="1200" dirty="0">
                <a:latin typeface="Bookman Old Style" panose="02050604050505020204" pitchFamily="18" charset="0"/>
              </a:rPr>
              <a:t>Listening and speaking are natural abilities of humans. Unfortunately, there are many people who do not have these abilities and cannot easily communicate with others. The World Health Organization stated that approximately 70 million people in the world are deaf-mutes. A total of 360 million people are deaf, and 32 million of these individuals are children. Also, by 2050, it is expected that one in every four people will face some degree of hearing loss. One of the main problems that deaf-mutes suffer from is communicating with others. Reliance on lip-reading and using sign language interpreters are two solutions for communication between deaf-mutes and non-deaf-mutes. However, lip-reading, in some cases, is useless, especially when the parties of the dialogue need to wear masks. In addition, the usage of sign language interpreters is costly. </a:t>
            </a:r>
            <a:endParaRPr lang="en-GB" sz="1200" b="0" i="0" dirty="0">
              <a:solidFill>
                <a:srgbClr val="3B3D3F"/>
              </a:solidFill>
              <a:effectLst/>
              <a:latin typeface="Merriweather" panose="00000500000000000000" pitchFamily="2" charset="0"/>
            </a:endParaRPr>
          </a:p>
        </p:txBody>
      </p:sp>
      <p:sp>
        <p:nvSpPr>
          <p:cNvPr id="4" name="Footer Placeholder 3"/>
          <p:cNvSpPr>
            <a:spLocks noGrp="1"/>
          </p:cNvSpPr>
          <p:nvPr>
            <p:ph type="ftr" idx="11"/>
          </p:nvPr>
        </p:nvSpPr>
        <p:spPr>
          <a:xfrm>
            <a:off x="2590800" y="4767264"/>
            <a:ext cx="3429000" cy="273900"/>
          </a:xfrm>
        </p:spPr>
        <p:txBody>
          <a:bodyPr/>
          <a:lstStyle/>
          <a:p>
            <a:r>
              <a:rPr lang="en-US" dirty="0"/>
              <a:t>Department of Computer Science and Engineering</a:t>
            </a:r>
          </a:p>
        </p:txBody>
      </p:sp>
      <p:pic>
        <p:nvPicPr>
          <p:cNvPr id="6" name="Picture 5">
            <a:extLst>
              <a:ext uri="{FF2B5EF4-FFF2-40B4-BE49-F238E27FC236}">
                <a16:creationId xmlns:a16="http://schemas.microsoft.com/office/drawing/2014/main" id="{A33470B6-C514-1E80-A568-440C96CD1DAA}"/>
              </a:ext>
            </a:extLst>
          </p:cNvPr>
          <p:cNvPicPr>
            <a:picLocks noChangeAspect="1"/>
          </p:cNvPicPr>
          <p:nvPr/>
        </p:nvPicPr>
        <p:blipFill>
          <a:blip r:embed="rId3"/>
          <a:stretch>
            <a:fillRect/>
          </a:stretch>
        </p:blipFill>
        <p:spPr>
          <a:xfrm>
            <a:off x="1471321" y="2551272"/>
            <a:ext cx="5396204" cy="2121693"/>
          </a:xfrm>
          <a:prstGeom prst="rect">
            <a:avLst/>
          </a:prstGeom>
        </p:spPr>
      </p:pic>
    </p:spTree>
    <p:extLst>
      <p:ext uri="{BB962C8B-B14F-4D97-AF65-F5344CB8AC3E}">
        <p14:creationId xmlns:p14="http://schemas.microsoft.com/office/powerpoint/2010/main" val="2001543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5</a:t>
            </a:fld>
            <a:endParaRPr>
              <a:latin typeface="Bookman Old Style" panose="02050604050505020204" pitchFamily="18" charset="0"/>
            </a:endParaRPr>
          </a:p>
        </p:txBody>
      </p:sp>
      <p:sp>
        <p:nvSpPr>
          <p:cNvPr id="120" name="Google Shape;120;p1"/>
          <p:cNvSpPr/>
          <p:nvPr/>
        </p:nvSpPr>
        <p:spPr>
          <a:xfrm>
            <a:off x="507688" y="777481"/>
            <a:ext cx="8121227" cy="1754286"/>
          </a:xfrm>
          <a:prstGeom prst="rect">
            <a:avLst/>
          </a:prstGeom>
          <a:noFill/>
          <a:ln>
            <a:noFill/>
          </a:ln>
        </p:spPr>
        <p:txBody>
          <a:bodyPr spcFirstLastPara="1" wrap="square" lIns="91425" tIns="45700" rIns="91425" bIns="45700" anchor="t" anchorCtr="0">
            <a:spAutoFit/>
          </a:bodyPr>
          <a:lstStyle/>
          <a:p>
            <a:r>
              <a:rPr lang="en-GB" sz="1200" dirty="0">
                <a:latin typeface="Bookman Old Style" panose="02050604050505020204" pitchFamily="18" charset="0"/>
              </a:rPr>
              <a:t>A trio of technologies designed to break down communication barriers:</a:t>
            </a:r>
          </a:p>
          <a:p>
            <a:endParaRPr lang="en-GB" sz="1200" dirty="0">
              <a:latin typeface="Bookman Old Style" panose="02050604050505020204" pitchFamily="18" charset="0"/>
            </a:endParaRPr>
          </a:p>
          <a:p>
            <a:r>
              <a:rPr lang="en-GB" sz="1200" dirty="0">
                <a:latin typeface="Bookman Old Style" panose="02050604050505020204" pitchFamily="18" charset="0"/>
              </a:rPr>
              <a:t>Visuals to Text: This technology uses computer vision to convert images and videos into text descriptions, making them accessible to people with visual impairments.</a:t>
            </a:r>
            <a:r>
              <a:rPr lang="en-GB" sz="1200" dirty="0"/>
              <a:t> The </a:t>
            </a:r>
            <a:r>
              <a:rPr lang="en-GB" sz="1200" dirty="0">
                <a:latin typeface="Bookman Old Style" panose="02050604050505020204" pitchFamily="18" charset="0"/>
              </a:rPr>
              <a:t>methodology for this feature is </a:t>
            </a:r>
            <a:r>
              <a:rPr lang="en-GB" sz="1200" u="sng" dirty="0">
                <a:latin typeface="Bookman Old Style" panose="02050604050505020204" pitchFamily="18" charset="0"/>
              </a:rPr>
              <a:t>multimodal transformers</a:t>
            </a:r>
            <a:r>
              <a:rPr lang="en-GB" sz="1200" dirty="0">
                <a:latin typeface="Bookman Old Style" panose="02050604050505020204" pitchFamily="18" charset="0"/>
              </a:rPr>
              <a:t>, it involves the following three phases.</a:t>
            </a:r>
          </a:p>
          <a:p>
            <a:r>
              <a:rPr lang="en-GB" sz="1200" dirty="0">
                <a:latin typeface="Bookman Old Style" panose="02050604050505020204" pitchFamily="18" charset="0"/>
              </a:rPr>
              <a:t>		i. Featurization of Image and Question</a:t>
            </a:r>
          </a:p>
          <a:p>
            <a:r>
              <a:rPr lang="en-GB" sz="1200" dirty="0">
                <a:latin typeface="Bookman Old Style" panose="02050604050505020204" pitchFamily="18" charset="0"/>
              </a:rPr>
              <a:t>		ii. </a:t>
            </a:r>
            <a:r>
              <a:rPr lang="en-IN" sz="1200" dirty="0">
                <a:latin typeface="Bookman Old Style" panose="02050604050505020204" pitchFamily="18" charset="0"/>
              </a:rPr>
              <a:t>Feature Fusion</a:t>
            </a:r>
            <a:endParaRPr lang="en-GB" sz="1200" dirty="0">
              <a:latin typeface="Bookman Old Style" panose="02050604050505020204" pitchFamily="18" charset="0"/>
            </a:endParaRPr>
          </a:p>
          <a:p>
            <a:r>
              <a:rPr lang="en-GB" sz="1200" dirty="0">
                <a:latin typeface="Bookman Old Style" panose="02050604050505020204" pitchFamily="18" charset="0"/>
              </a:rPr>
              <a:t>		iii. Answer generation</a:t>
            </a:r>
          </a:p>
          <a:p>
            <a:endParaRPr lang="en-GB" sz="1200" dirty="0">
              <a:latin typeface="Bookman Old Style" panose="02050604050505020204" pitchFamily="18" charset="0"/>
            </a:endParaRPr>
          </a:p>
        </p:txBody>
      </p:sp>
      <p:sp>
        <p:nvSpPr>
          <p:cNvPr id="2" name="Title 1"/>
          <p:cNvSpPr>
            <a:spLocks noGrp="1"/>
          </p:cNvSpPr>
          <p:nvPr>
            <p:ph type="title"/>
          </p:nvPr>
        </p:nvSpPr>
        <p:spPr>
          <a:xfrm>
            <a:off x="1509585" y="85383"/>
            <a:ext cx="6117431" cy="627321"/>
          </a:xfrm>
        </p:spPr>
        <p:txBody>
          <a:bodyPr/>
          <a:lstStyle/>
          <a:p>
            <a:r>
              <a:rPr lang="en-US" sz="3200" dirty="0">
                <a:latin typeface="Bookman Old Style" panose="02050604050505020204" pitchFamily="18" charset="0"/>
              </a:rPr>
              <a:t>Proposed Method</a:t>
            </a:r>
            <a:endParaRPr lang="en-US" sz="3600" dirty="0">
              <a:latin typeface="Bookman Old Style" panose="02050604050505020204" pitchFamily="18" charset="0"/>
            </a:endParaRPr>
          </a:p>
        </p:txBody>
      </p:sp>
      <p:sp>
        <p:nvSpPr>
          <p:cNvPr id="4" name="Footer Placeholder 3"/>
          <p:cNvSpPr>
            <a:spLocks noGrp="1"/>
          </p:cNvSpPr>
          <p:nvPr>
            <p:ph type="ftr" idx="11"/>
          </p:nvPr>
        </p:nvSpPr>
        <p:spPr>
          <a:xfrm>
            <a:off x="3196119" y="4732650"/>
            <a:ext cx="2895600" cy="273900"/>
          </a:xfrm>
        </p:spPr>
        <p:txBody>
          <a:bodyPr/>
          <a:lstStyle/>
          <a:p>
            <a:r>
              <a:rPr lang="en-US" dirty="0"/>
              <a:t>Department of Computer Science and Engineering</a:t>
            </a:r>
          </a:p>
        </p:txBody>
      </p:sp>
      <p:pic>
        <p:nvPicPr>
          <p:cNvPr id="1026" name="Picture 2">
            <a:extLst>
              <a:ext uri="{FF2B5EF4-FFF2-40B4-BE49-F238E27FC236}">
                <a16:creationId xmlns:a16="http://schemas.microsoft.com/office/drawing/2014/main" id="{353788D8-B9D2-4649-91B6-2683952B5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970" y="2773254"/>
            <a:ext cx="3170978" cy="1580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EA858C0-0968-49BC-A9D9-C5329D1F16FC}"/>
              </a:ext>
            </a:extLst>
          </p:cNvPr>
          <p:cNvPicPr>
            <a:picLocks noChangeAspect="1"/>
          </p:cNvPicPr>
          <p:nvPr/>
        </p:nvPicPr>
        <p:blipFill>
          <a:blip r:embed="rId4"/>
          <a:stretch>
            <a:fillRect/>
          </a:stretch>
        </p:blipFill>
        <p:spPr>
          <a:xfrm>
            <a:off x="178966" y="2359173"/>
            <a:ext cx="4733038" cy="1175131"/>
          </a:xfrm>
          <a:prstGeom prst="rect">
            <a:avLst/>
          </a:prstGeom>
        </p:spPr>
      </p:pic>
      <p:pic>
        <p:nvPicPr>
          <p:cNvPr id="8" name="Picture 7">
            <a:extLst>
              <a:ext uri="{FF2B5EF4-FFF2-40B4-BE49-F238E27FC236}">
                <a16:creationId xmlns:a16="http://schemas.microsoft.com/office/drawing/2014/main" id="{3872D3AB-F263-40F4-90CB-D7C33BB0B29D}"/>
              </a:ext>
            </a:extLst>
          </p:cNvPr>
          <p:cNvPicPr>
            <a:picLocks noChangeAspect="1"/>
          </p:cNvPicPr>
          <p:nvPr/>
        </p:nvPicPr>
        <p:blipFill>
          <a:blip r:embed="rId5"/>
          <a:stretch>
            <a:fillRect/>
          </a:stretch>
        </p:blipFill>
        <p:spPr>
          <a:xfrm>
            <a:off x="288845" y="3578376"/>
            <a:ext cx="4355074" cy="1110201"/>
          </a:xfrm>
          <a:prstGeom prst="rect">
            <a:avLst/>
          </a:prstGeom>
        </p:spPr>
      </p:pic>
    </p:spTree>
    <p:extLst>
      <p:ext uri="{BB962C8B-B14F-4D97-AF65-F5344CB8AC3E}">
        <p14:creationId xmlns:p14="http://schemas.microsoft.com/office/powerpoint/2010/main" val="1605039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6</a:t>
            </a:fld>
            <a:endParaRPr>
              <a:latin typeface="Bookman Old Style" panose="02050604050505020204" pitchFamily="18" charset="0"/>
            </a:endParaRPr>
          </a:p>
        </p:txBody>
      </p:sp>
      <p:sp>
        <p:nvSpPr>
          <p:cNvPr id="2" name="Title 1"/>
          <p:cNvSpPr>
            <a:spLocks noGrp="1"/>
          </p:cNvSpPr>
          <p:nvPr>
            <p:ph type="title"/>
          </p:nvPr>
        </p:nvSpPr>
        <p:spPr>
          <a:xfrm>
            <a:off x="1384591" y="222818"/>
            <a:ext cx="6117431" cy="627321"/>
          </a:xfrm>
        </p:spPr>
        <p:txBody>
          <a:bodyPr/>
          <a:lstStyle/>
          <a:p>
            <a:r>
              <a:rPr lang="en-US" sz="2400" dirty="0">
                <a:latin typeface="Bookman Old Style" panose="02050604050505020204" pitchFamily="18" charset="0"/>
              </a:rPr>
              <a:t>Proposed Method Illustration</a:t>
            </a:r>
          </a:p>
        </p:txBody>
      </p:sp>
      <p:sp>
        <p:nvSpPr>
          <p:cNvPr id="4" name="Footer Placeholder 3"/>
          <p:cNvSpPr>
            <a:spLocks noGrp="1"/>
          </p:cNvSpPr>
          <p:nvPr>
            <p:ph type="ftr" idx="11"/>
          </p:nvPr>
        </p:nvSpPr>
        <p:spPr>
          <a:xfrm>
            <a:off x="3196119" y="4732650"/>
            <a:ext cx="2895600" cy="273900"/>
          </a:xfrm>
        </p:spPr>
        <p:txBody>
          <a:bodyPr/>
          <a:lstStyle/>
          <a:p>
            <a:r>
              <a:rPr lang="en-US" dirty="0"/>
              <a:t>Department of Computer Science and Engineering</a:t>
            </a:r>
          </a:p>
        </p:txBody>
      </p:sp>
      <p:pic>
        <p:nvPicPr>
          <p:cNvPr id="7" name="Picture 6">
            <a:extLst>
              <a:ext uri="{FF2B5EF4-FFF2-40B4-BE49-F238E27FC236}">
                <a16:creationId xmlns:a16="http://schemas.microsoft.com/office/drawing/2014/main" id="{AA193677-089F-4611-B1C4-4CF54826783D}"/>
              </a:ext>
            </a:extLst>
          </p:cNvPr>
          <p:cNvPicPr>
            <a:picLocks noChangeAspect="1"/>
          </p:cNvPicPr>
          <p:nvPr/>
        </p:nvPicPr>
        <p:blipFill>
          <a:blip r:embed="rId3"/>
          <a:stretch>
            <a:fillRect/>
          </a:stretch>
        </p:blipFill>
        <p:spPr>
          <a:xfrm>
            <a:off x="196427" y="1334602"/>
            <a:ext cx="8493760" cy="1344474"/>
          </a:xfrm>
          <a:prstGeom prst="rect">
            <a:avLst/>
          </a:prstGeom>
        </p:spPr>
      </p:pic>
      <p:sp>
        <p:nvSpPr>
          <p:cNvPr id="13" name="TextBox 12">
            <a:extLst>
              <a:ext uri="{FF2B5EF4-FFF2-40B4-BE49-F238E27FC236}">
                <a16:creationId xmlns:a16="http://schemas.microsoft.com/office/drawing/2014/main" id="{C15F9DE9-48C0-46C6-A0E4-B24A33E44AFF}"/>
              </a:ext>
            </a:extLst>
          </p:cNvPr>
          <p:cNvSpPr txBox="1"/>
          <p:nvPr/>
        </p:nvSpPr>
        <p:spPr>
          <a:xfrm>
            <a:off x="1879599" y="2705981"/>
            <a:ext cx="5239173" cy="307777"/>
          </a:xfrm>
          <a:prstGeom prst="rect">
            <a:avLst/>
          </a:prstGeom>
          <a:noFill/>
        </p:spPr>
        <p:txBody>
          <a:bodyPr wrap="square">
            <a:spAutoFit/>
          </a:bodyPr>
          <a:lstStyle/>
          <a:p>
            <a:r>
              <a:rPr lang="en-GB" dirty="0"/>
              <a:t>Brief Description About Some Well-Known Dataset of VQA</a:t>
            </a:r>
            <a:endParaRPr lang="en-IN" dirty="0"/>
          </a:p>
        </p:txBody>
      </p:sp>
    </p:spTree>
    <p:extLst>
      <p:ext uri="{BB962C8B-B14F-4D97-AF65-F5344CB8AC3E}">
        <p14:creationId xmlns:p14="http://schemas.microsoft.com/office/powerpoint/2010/main" val="291575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7</a:t>
            </a:fld>
            <a:endParaRPr>
              <a:latin typeface="Bookman Old Style" panose="02050604050505020204" pitchFamily="18" charset="0"/>
            </a:endParaRPr>
          </a:p>
        </p:txBody>
      </p:sp>
      <p:sp>
        <p:nvSpPr>
          <p:cNvPr id="120" name="Google Shape;120;p1"/>
          <p:cNvSpPr/>
          <p:nvPr/>
        </p:nvSpPr>
        <p:spPr>
          <a:xfrm>
            <a:off x="229082" y="1099989"/>
            <a:ext cx="8457718" cy="3416279"/>
          </a:xfrm>
          <a:prstGeom prst="rect">
            <a:avLst/>
          </a:prstGeom>
          <a:noFill/>
          <a:ln>
            <a:noFill/>
          </a:ln>
        </p:spPr>
        <p:txBody>
          <a:bodyPr spcFirstLastPara="1" wrap="square" lIns="91425" tIns="45700" rIns="91425" bIns="45700" anchor="t" anchorCtr="0">
            <a:spAutoFit/>
          </a:bodyPr>
          <a:lstStyle/>
          <a:p>
            <a:r>
              <a:rPr lang="en-GB" sz="1200" dirty="0">
                <a:latin typeface="Bookman Old Style" panose="02050604050505020204" pitchFamily="18" charset="0"/>
              </a:rPr>
              <a:t>Sign Language Processing: This module is again divided to two subtasks in order to process </a:t>
            </a:r>
            <a:r>
              <a:rPr lang="en-GB" sz="1200" u="sng" dirty="0">
                <a:latin typeface="Bookman Old Style" panose="02050604050505020204" pitchFamily="18" charset="0"/>
              </a:rPr>
              <a:t>word level </a:t>
            </a:r>
            <a:r>
              <a:rPr lang="en-GB" sz="1200" dirty="0">
                <a:latin typeface="Bookman Old Style" panose="02050604050505020204" pitchFamily="18" charset="0"/>
              </a:rPr>
              <a:t>sign language</a:t>
            </a:r>
          </a:p>
          <a:p>
            <a:pPr marL="285750" indent="-285750">
              <a:buAutoNum type="romanLcPeriod"/>
            </a:pPr>
            <a:r>
              <a:rPr lang="en-GB" sz="1200" b="1" dirty="0">
                <a:latin typeface="Bookman Old Style" panose="02050604050505020204" pitchFamily="18" charset="0"/>
              </a:rPr>
              <a:t>speech/text to sign </a:t>
            </a:r>
            <a:r>
              <a:rPr lang="en-GB" sz="1200" dirty="0">
                <a:latin typeface="Bookman Old Style" panose="02050604050505020204" pitchFamily="18" charset="0"/>
              </a:rPr>
              <a:t>: To convert the text or speech to sign language our methodology consists if the following process</a:t>
            </a:r>
          </a:p>
          <a:p>
            <a:pPr marL="171450" indent="-171450">
              <a:buFont typeface="Arial" panose="020B0604020202020204" pitchFamily="34" charset="0"/>
              <a:buChar char="•"/>
            </a:pPr>
            <a:r>
              <a:rPr lang="en-GB" sz="1200" dirty="0">
                <a:latin typeface="Bookman Old Style" panose="02050604050505020204" pitchFamily="18" charset="0"/>
              </a:rPr>
              <a:t>	Speech Recognition</a:t>
            </a:r>
          </a:p>
          <a:p>
            <a:pPr marL="171450" indent="-171450">
              <a:buFont typeface="Arial" panose="020B0604020202020204" pitchFamily="34" charset="0"/>
              <a:buChar char="•"/>
            </a:pPr>
            <a:r>
              <a:rPr lang="en-GB" sz="1200" dirty="0">
                <a:latin typeface="Bookman Old Style" panose="02050604050505020204" pitchFamily="18" charset="0"/>
              </a:rPr>
              <a:t>	Text Segmentation</a:t>
            </a:r>
          </a:p>
          <a:p>
            <a:pPr marL="171450" indent="-171450">
              <a:buFont typeface="Arial" panose="020B0604020202020204" pitchFamily="34" charset="0"/>
              <a:buChar char="•"/>
            </a:pPr>
            <a:r>
              <a:rPr lang="en-GB" sz="1200" dirty="0">
                <a:latin typeface="Bookman Old Style" panose="02050604050505020204" pitchFamily="18" charset="0"/>
              </a:rPr>
              <a:t>	Sign Matching</a:t>
            </a:r>
          </a:p>
          <a:p>
            <a:pPr marL="171450" indent="-171450">
              <a:buFont typeface="Arial" panose="020B0604020202020204" pitchFamily="34" charset="0"/>
              <a:buChar char="•"/>
            </a:pPr>
            <a:r>
              <a:rPr lang="en-GB" sz="1200" dirty="0">
                <a:latin typeface="Bookman Old Style" panose="02050604050505020204" pitchFamily="18" charset="0"/>
              </a:rPr>
              <a:t>	Sign Sequence Generation</a:t>
            </a:r>
          </a:p>
          <a:p>
            <a:endParaRPr lang="en-GB" sz="1200" dirty="0">
              <a:latin typeface="Bookman Old Style" panose="02050604050505020204" pitchFamily="18" charset="0"/>
            </a:endParaRPr>
          </a:p>
          <a:p>
            <a:r>
              <a:rPr lang="en-GB" sz="1200" dirty="0">
                <a:latin typeface="Bookman Old Style" panose="02050604050505020204" pitchFamily="18" charset="0"/>
              </a:rPr>
              <a:t> ii</a:t>
            </a:r>
            <a:r>
              <a:rPr lang="en-GB" sz="1200" b="1" dirty="0">
                <a:latin typeface="Bookman Old Style" panose="02050604050505020204" pitchFamily="18" charset="0"/>
              </a:rPr>
              <a:t>. Text to sign</a:t>
            </a:r>
            <a:r>
              <a:rPr lang="en-GB" sz="1200" dirty="0">
                <a:latin typeface="Bookman Old Style" panose="02050604050505020204" pitchFamily="18" charset="0"/>
              </a:rPr>
              <a:t>: To convert sign language to text our methodology consists if the following process</a:t>
            </a:r>
          </a:p>
          <a:p>
            <a:pPr marL="171450" indent="-171450">
              <a:buFont typeface="Arial" panose="020B0604020202020204" pitchFamily="34" charset="0"/>
              <a:buChar char="•"/>
            </a:pPr>
            <a:r>
              <a:rPr lang="en-GB" sz="1200" dirty="0">
                <a:latin typeface="Bookman Old Style" panose="02050604050505020204" pitchFamily="18" charset="0"/>
              </a:rPr>
              <a:t>	</a:t>
            </a:r>
            <a:r>
              <a:rPr lang="en-IN" sz="1200" dirty="0">
                <a:latin typeface="Bookman Old Style" panose="02050604050505020204" pitchFamily="18" charset="0"/>
              </a:rPr>
              <a:t>Pre-processing</a:t>
            </a:r>
            <a:endParaRPr lang="en-GB" sz="1200" dirty="0">
              <a:latin typeface="Bookman Old Style" panose="02050604050505020204" pitchFamily="18" charset="0"/>
            </a:endParaRPr>
          </a:p>
          <a:p>
            <a:pPr marL="171450" indent="-171450">
              <a:buFont typeface="Arial" panose="020B0604020202020204" pitchFamily="34" charset="0"/>
              <a:buChar char="•"/>
            </a:pPr>
            <a:r>
              <a:rPr lang="en-GB" sz="1200" dirty="0">
                <a:latin typeface="Bookman Old Style" panose="02050604050505020204" pitchFamily="18" charset="0"/>
              </a:rPr>
              <a:t>	</a:t>
            </a:r>
            <a:r>
              <a:rPr lang="en-IN" sz="1200" dirty="0">
                <a:latin typeface="Bookman Old Style" panose="02050604050505020204" pitchFamily="18" charset="0"/>
              </a:rPr>
              <a:t>Transfer Learning</a:t>
            </a:r>
            <a:endParaRPr lang="en-GB" sz="1200" dirty="0">
              <a:latin typeface="Bookman Old Style" panose="02050604050505020204" pitchFamily="18" charset="0"/>
            </a:endParaRPr>
          </a:p>
          <a:p>
            <a:pPr marL="171450" indent="-171450">
              <a:buFont typeface="Arial" panose="020B0604020202020204" pitchFamily="34" charset="0"/>
              <a:buChar char="•"/>
            </a:pPr>
            <a:r>
              <a:rPr lang="en-GB" sz="1200" dirty="0">
                <a:latin typeface="Bookman Old Style" panose="02050604050505020204" pitchFamily="18" charset="0"/>
              </a:rPr>
              <a:t>	</a:t>
            </a:r>
            <a:r>
              <a:rPr lang="en-IN" sz="1200" dirty="0">
                <a:latin typeface="Bookman Old Style" panose="02050604050505020204" pitchFamily="18" charset="0"/>
              </a:rPr>
              <a:t>Video Frame Classification</a:t>
            </a:r>
            <a:endParaRPr lang="en-GB" sz="1200" dirty="0">
              <a:latin typeface="Bookman Old Style" panose="02050604050505020204" pitchFamily="18" charset="0"/>
            </a:endParaRPr>
          </a:p>
          <a:p>
            <a:pPr marL="171450" indent="-171450">
              <a:buFont typeface="Arial" panose="020B0604020202020204" pitchFamily="34" charset="0"/>
              <a:buChar char="•"/>
            </a:pPr>
            <a:r>
              <a:rPr lang="en-GB" sz="1200" dirty="0">
                <a:latin typeface="Bookman Old Style" panose="02050604050505020204" pitchFamily="18" charset="0"/>
              </a:rPr>
              <a:t>	</a:t>
            </a:r>
            <a:r>
              <a:rPr lang="en-IN" sz="1200" dirty="0">
                <a:latin typeface="Bookman Old Style" panose="02050604050505020204" pitchFamily="18" charset="0"/>
              </a:rPr>
              <a:t>Sign Sequence Decoding</a:t>
            </a:r>
            <a:endParaRPr lang="en-GB" sz="1200" dirty="0">
              <a:latin typeface="Bookman Old Style" panose="02050604050505020204" pitchFamily="18" charset="0"/>
            </a:endParaRPr>
          </a:p>
          <a:p>
            <a:endParaRPr lang="en-GB" sz="1200" dirty="0">
              <a:latin typeface="Bookman Old Style" panose="02050604050505020204" pitchFamily="18" charset="0"/>
            </a:endParaRPr>
          </a:p>
          <a:p>
            <a:endParaRPr lang="en-GB" sz="1200" dirty="0">
              <a:latin typeface="Bookman Old Style" panose="02050604050505020204" pitchFamily="18" charset="0"/>
            </a:endParaRPr>
          </a:p>
          <a:p>
            <a:endParaRPr lang="en-GB" sz="1200" dirty="0">
              <a:latin typeface="Bookman Old Style" panose="02050604050505020204" pitchFamily="18" charset="0"/>
            </a:endParaRPr>
          </a:p>
          <a:p>
            <a:endParaRPr lang="en-GB" sz="1200" dirty="0">
              <a:latin typeface="Bookman Old Style" panose="02050604050505020204" pitchFamily="18" charset="0"/>
            </a:endParaRPr>
          </a:p>
        </p:txBody>
      </p:sp>
      <p:sp>
        <p:nvSpPr>
          <p:cNvPr id="2" name="Title 1"/>
          <p:cNvSpPr>
            <a:spLocks noGrp="1"/>
          </p:cNvSpPr>
          <p:nvPr>
            <p:ph type="title"/>
          </p:nvPr>
        </p:nvSpPr>
        <p:spPr>
          <a:xfrm>
            <a:off x="1509585" y="321306"/>
            <a:ext cx="6117431" cy="401245"/>
          </a:xfrm>
        </p:spPr>
        <p:txBody>
          <a:bodyPr/>
          <a:lstStyle/>
          <a:p>
            <a:r>
              <a:rPr lang="en-US" sz="2400" dirty="0">
                <a:latin typeface="Bookman Old Style" panose="02050604050505020204" pitchFamily="18" charset="0"/>
              </a:rPr>
              <a:t>Proposed Method</a:t>
            </a:r>
          </a:p>
        </p:txBody>
      </p:sp>
      <p:sp>
        <p:nvSpPr>
          <p:cNvPr id="4" name="Footer Placeholder 3"/>
          <p:cNvSpPr>
            <a:spLocks noGrp="1"/>
          </p:cNvSpPr>
          <p:nvPr>
            <p:ph type="ftr" idx="11"/>
          </p:nvPr>
        </p:nvSpPr>
        <p:spPr>
          <a:xfrm>
            <a:off x="3202891" y="4785674"/>
            <a:ext cx="3509481" cy="273900"/>
          </a:xfrm>
        </p:spPr>
        <p:txBody>
          <a:bodyPr/>
          <a:lstStyle/>
          <a:p>
            <a:r>
              <a:rPr lang="en-US" dirty="0"/>
              <a:t>Department of Computer Science and Engineering</a:t>
            </a:r>
          </a:p>
        </p:txBody>
      </p:sp>
    </p:spTree>
    <p:extLst>
      <p:ext uri="{BB962C8B-B14F-4D97-AF65-F5344CB8AC3E}">
        <p14:creationId xmlns:p14="http://schemas.microsoft.com/office/powerpoint/2010/main" val="331229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8</a:t>
            </a:fld>
            <a:endParaRPr>
              <a:latin typeface="Bookman Old Style" panose="02050604050505020204" pitchFamily="18" charset="0"/>
            </a:endParaRPr>
          </a:p>
        </p:txBody>
      </p:sp>
      <p:sp>
        <p:nvSpPr>
          <p:cNvPr id="4" name="Footer Placeholder 3"/>
          <p:cNvSpPr>
            <a:spLocks noGrp="1"/>
          </p:cNvSpPr>
          <p:nvPr>
            <p:ph type="ftr" idx="11"/>
          </p:nvPr>
        </p:nvSpPr>
        <p:spPr>
          <a:xfrm>
            <a:off x="3202891" y="4785674"/>
            <a:ext cx="3509481" cy="273900"/>
          </a:xfrm>
        </p:spPr>
        <p:txBody>
          <a:bodyPr/>
          <a:lstStyle/>
          <a:p>
            <a:r>
              <a:rPr lang="en-US" dirty="0"/>
              <a:t>Department of Computer Science and Engineering</a:t>
            </a:r>
          </a:p>
        </p:txBody>
      </p:sp>
      <p:pic>
        <p:nvPicPr>
          <p:cNvPr id="6" name="Picture 5">
            <a:extLst>
              <a:ext uri="{FF2B5EF4-FFF2-40B4-BE49-F238E27FC236}">
                <a16:creationId xmlns:a16="http://schemas.microsoft.com/office/drawing/2014/main" id="{D3E5F0A9-C011-4BB1-96FE-B763CC1035DF}"/>
              </a:ext>
            </a:extLst>
          </p:cNvPr>
          <p:cNvPicPr>
            <a:picLocks noChangeAspect="1"/>
          </p:cNvPicPr>
          <p:nvPr/>
        </p:nvPicPr>
        <p:blipFill>
          <a:blip r:embed="rId3"/>
          <a:stretch>
            <a:fillRect/>
          </a:stretch>
        </p:blipFill>
        <p:spPr>
          <a:xfrm>
            <a:off x="1527389" y="1108404"/>
            <a:ext cx="2147148" cy="2507427"/>
          </a:xfrm>
          <a:prstGeom prst="rect">
            <a:avLst/>
          </a:prstGeom>
        </p:spPr>
      </p:pic>
      <p:pic>
        <p:nvPicPr>
          <p:cNvPr id="8" name="Picture 7">
            <a:extLst>
              <a:ext uri="{FF2B5EF4-FFF2-40B4-BE49-F238E27FC236}">
                <a16:creationId xmlns:a16="http://schemas.microsoft.com/office/drawing/2014/main" id="{5C3CC125-5418-4F7C-AF48-D797C0DC20DA}"/>
              </a:ext>
            </a:extLst>
          </p:cNvPr>
          <p:cNvPicPr>
            <a:picLocks noChangeAspect="1"/>
          </p:cNvPicPr>
          <p:nvPr/>
        </p:nvPicPr>
        <p:blipFill>
          <a:blip r:embed="rId4"/>
          <a:stretch>
            <a:fillRect/>
          </a:stretch>
        </p:blipFill>
        <p:spPr>
          <a:xfrm>
            <a:off x="5902962" y="1742551"/>
            <a:ext cx="1164645" cy="1361834"/>
          </a:xfrm>
          <a:prstGeom prst="rect">
            <a:avLst/>
          </a:prstGeom>
        </p:spPr>
      </p:pic>
      <p:sp>
        <p:nvSpPr>
          <p:cNvPr id="13" name="Title 1">
            <a:extLst>
              <a:ext uri="{FF2B5EF4-FFF2-40B4-BE49-F238E27FC236}">
                <a16:creationId xmlns:a16="http://schemas.microsoft.com/office/drawing/2014/main" id="{262EAB88-78CA-45F3-8366-933298E11BF4}"/>
              </a:ext>
            </a:extLst>
          </p:cNvPr>
          <p:cNvSpPr txBox="1">
            <a:spLocks/>
          </p:cNvSpPr>
          <p:nvPr/>
        </p:nvSpPr>
        <p:spPr>
          <a:xfrm>
            <a:off x="1280403" y="277578"/>
            <a:ext cx="6117431" cy="627321"/>
          </a:xfrm>
          <a:prstGeom prst="rect">
            <a:avLst/>
          </a:prstGeom>
          <a:noFill/>
          <a:ln>
            <a:noFill/>
          </a:ln>
        </p:spPr>
        <p:txBody>
          <a:bodyPr spcFirstLastPara="1" wrap="square" lIns="94100" tIns="47025" rIns="94100" bIns="470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latin typeface="Bookman Old Style" panose="02050604050505020204" pitchFamily="18" charset="0"/>
              </a:rPr>
              <a:t>Proposed Method Illustration</a:t>
            </a:r>
          </a:p>
        </p:txBody>
      </p:sp>
      <p:sp>
        <p:nvSpPr>
          <p:cNvPr id="14" name="TextBox 13">
            <a:extLst>
              <a:ext uri="{FF2B5EF4-FFF2-40B4-BE49-F238E27FC236}">
                <a16:creationId xmlns:a16="http://schemas.microsoft.com/office/drawing/2014/main" id="{23B080EE-57CE-476C-A691-661F33D5607C}"/>
              </a:ext>
            </a:extLst>
          </p:cNvPr>
          <p:cNvSpPr txBox="1"/>
          <p:nvPr/>
        </p:nvSpPr>
        <p:spPr>
          <a:xfrm>
            <a:off x="660402" y="3708627"/>
            <a:ext cx="4572000" cy="246221"/>
          </a:xfrm>
          <a:prstGeom prst="rect">
            <a:avLst/>
          </a:prstGeom>
          <a:noFill/>
        </p:spPr>
        <p:txBody>
          <a:bodyPr wrap="square">
            <a:spAutoFit/>
          </a:bodyPr>
          <a:lstStyle/>
          <a:p>
            <a:r>
              <a:rPr lang="en-GB" sz="1000" dirty="0"/>
              <a:t>Comparison of continuous sign language translation datasets.</a:t>
            </a:r>
            <a:endParaRPr lang="en-IN" sz="1000" dirty="0"/>
          </a:p>
        </p:txBody>
      </p:sp>
      <p:sp>
        <p:nvSpPr>
          <p:cNvPr id="15" name="TextBox 14">
            <a:extLst>
              <a:ext uri="{FF2B5EF4-FFF2-40B4-BE49-F238E27FC236}">
                <a16:creationId xmlns:a16="http://schemas.microsoft.com/office/drawing/2014/main" id="{ACE8ACC8-611A-499B-B844-AAA74F467BCF}"/>
              </a:ext>
            </a:extLst>
          </p:cNvPr>
          <p:cNvSpPr txBox="1"/>
          <p:nvPr/>
        </p:nvSpPr>
        <p:spPr>
          <a:xfrm>
            <a:off x="4339119" y="3142154"/>
            <a:ext cx="4572000" cy="400110"/>
          </a:xfrm>
          <a:prstGeom prst="rect">
            <a:avLst/>
          </a:prstGeom>
          <a:noFill/>
        </p:spPr>
        <p:txBody>
          <a:bodyPr wrap="square">
            <a:spAutoFit/>
          </a:bodyPr>
          <a:lstStyle/>
          <a:p>
            <a:r>
              <a:rPr lang="en-GB" sz="1000" dirty="0"/>
              <a:t>translation scores for a random sample of 291 pairs from </a:t>
            </a:r>
            <a:r>
              <a:rPr lang="en-GB" sz="1000" dirty="0" err="1"/>
              <a:t>ISLTranslate</a:t>
            </a:r>
            <a:r>
              <a:rPr lang="en-GB" sz="1000" dirty="0"/>
              <a:t> when compared to references translated by the ISL instructor.</a:t>
            </a:r>
            <a:endParaRPr lang="en-IN" sz="1000" dirty="0"/>
          </a:p>
        </p:txBody>
      </p:sp>
    </p:spTree>
    <p:extLst>
      <p:ext uri="{BB962C8B-B14F-4D97-AF65-F5344CB8AC3E}">
        <p14:creationId xmlns:p14="http://schemas.microsoft.com/office/powerpoint/2010/main" val="2340108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9</a:t>
            </a:fld>
            <a:endParaRPr>
              <a:latin typeface="Bookman Old Style" panose="02050604050505020204" pitchFamily="18" charset="0"/>
            </a:endParaRPr>
          </a:p>
        </p:txBody>
      </p:sp>
      <p:sp>
        <p:nvSpPr>
          <p:cNvPr id="120" name="Google Shape;120;p1"/>
          <p:cNvSpPr/>
          <p:nvPr/>
        </p:nvSpPr>
        <p:spPr>
          <a:xfrm>
            <a:off x="507688" y="777481"/>
            <a:ext cx="8121227" cy="1200288"/>
          </a:xfrm>
          <a:prstGeom prst="rect">
            <a:avLst/>
          </a:prstGeom>
          <a:noFill/>
          <a:ln>
            <a:noFill/>
          </a:ln>
        </p:spPr>
        <p:txBody>
          <a:bodyPr spcFirstLastPara="1" wrap="square" lIns="91425" tIns="45700" rIns="91425" bIns="45700" anchor="t" anchorCtr="0">
            <a:spAutoFit/>
          </a:bodyPr>
          <a:lstStyle/>
          <a:p>
            <a:r>
              <a:rPr lang="en-GB" sz="1200" dirty="0">
                <a:latin typeface="Bookman Old Style" panose="02050604050505020204" pitchFamily="18" charset="0"/>
              </a:rPr>
              <a:t>Text-to-Speech/Speech-to-Text: This technology converts text into spoken words and vice versa, allowing people with reading or speaking difficulties to communicate more effectively. In order to convert image to text we use </a:t>
            </a:r>
            <a:r>
              <a:rPr lang="en-GB" sz="1200" u="sng" dirty="0">
                <a:latin typeface="Bookman Old Style" panose="02050604050505020204" pitchFamily="18" charset="0"/>
              </a:rPr>
              <a:t>Optical Character recognition(OCR) </a:t>
            </a:r>
            <a:r>
              <a:rPr lang="en-GB" sz="1200" dirty="0">
                <a:latin typeface="Bookman Old Style" panose="02050604050505020204" pitchFamily="18" charset="0"/>
              </a:rPr>
              <a:t>method and to convert text to speech , we leverage existing speech recognition and text-to-speech engines through Python. </a:t>
            </a:r>
          </a:p>
          <a:p>
            <a:endParaRPr lang="en-GB" sz="1200" dirty="0">
              <a:latin typeface="Bookman Old Style" panose="02050604050505020204" pitchFamily="18" charset="0"/>
              <a:sym typeface="Trebuchet MS"/>
            </a:endParaRPr>
          </a:p>
          <a:p>
            <a:endParaRPr lang="en-GB" sz="1200" dirty="0">
              <a:latin typeface="Bookman Old Style" panose="02050604050505020204" pitchFamily="18" charset="0"/>
            </a:endParaRPr>
          </a:p>
        </p:txBody>
      </p:sp>
      <p:sp>
        <p:nvSpPr>
          <p:cNvPr id="2" name="Title 1"/>
          <p:cNvSpPr>
            <a:spLocks noGrp="1"/>
          </p:cNvSpPr>
          <p:nvPr>
            <p:ph type="title"/>
          </p:nvPr>
        </p:nvSpPr>
        <p:spPr>
          <a:xfrm>
            <a:off x="1361683" y="94100"/>
            <a:ext cx="6117431" cy="627321"/>
          </a:xfrm>
        </p:spPr>
        <p:txBody>
          <a:bodyPr/>
          <a:lstStyle/>
          <a:p>
            <a:r>
              <a:rPr lang="en-US" sz="2400" dirty="0">
                <a:latin typeface="Bookman Old Style" panose="02050604050505020204" pitchFamily="18" charset="0"/>
              </a:rPr>
              <a:t>Proposed Method</a:t>
            </a:r>
          </a:p>
        </p:txBody>
      </p:sp>
      <p:sp>
        <p:nvSpPr>
          <p:cNvPr id="3" name="Date Placeholder 2"/>
          <p:cNvSpPr>
            <a:spLocks noGrp="1"/>
          </p:cNvSpPr>
          <p:nvPr>
            <p:ph type="dt" idx="10"/>
          </p:nvPr>
        </p:nvSpPr>
        <p:spPr>
          <a:xfrm>
            <a:off x="529119" y="4869600"/>
            <a:ext cx="2133600" cy="273900"/>
          </a:xfrm>
        </p:spPr>
        <p:txBody>
          <a:bodyPr/>
          <a:lstStyle/>
          <a:p>
            <a:fld id="{B115A319-B060-4A35-A508-6A7FE2F3BD02}" type="datetime1">
              <a:rPr lang="en-US" smtClean="0"/>
              <a:t>3/28/2024</a:t>
            </a:fld>
            <a:endParaRPr lang="en-US"/>
          </a:p>
        </p:txBody>
      </p:sp>
      <p:sp>
        <p:nvSpPr>
          <p:cNvPr id="4" name="Footer Placeholder 3"/>
          <p:cNvSpPr>
            <a:spLocks noGrp="1"/>
          </p:cNvSpPr>
          <p:nvPr>
            <p:ph type="ftr" idx="11"/>
          </p:nvPr>
        </p:nvSpPr>
        <p:spPr>
          <a:xfrm>
            <a:off x="2722881" y="4732650"/>
            <a:ext cx="3510280" cy="273900"/>
          </a:xfrm>
        </p:spPr>
        <p:txBody>
          <a:bodyPr/>
          <a:lstStyle/>
          <a:p>
            <a:r>
              <a:rPr lang="en-US" dirty="0"/>
              <a:t>Department of Computer Science and Engineering</a:t>
            </a:r>
          </a:p>
        </p:txBody>
      </p:sp>
      <p:pic>
        <p:nvPicPr>
          <p:cNvPr id="6" name="Picture 5">
            <a:extLst>
              <a:ext uri="{FF2B5EF4-FFF2-40B4-BE49-F238E27FC236}">
                <a16:creationId xmlns:a16="http://schemas.microsoft.com/office/drawing/2014/main" id="{955F3E8D-7D89-41BF-B0FF-14D765415DD2}"/>
              </a:ext>
            </a:extLst>
          </p:cNvPr>
          <p:cNvPicPr>
            <a:picLocks noChangeAspect="1"/>
          </p:cNvPicPr>
          <p:nvPr/>
        </p:nvPicPr>
        <p:blipFill rotWithShape="1">
          <a:blip r:embed="rId3"/>
          <a:srcRect l="2592" t="11156" r="1862" b="18943"/>
          <a:stretch/>
        </p:blipFill>
        <p:spPr>
          <a:xfrm>
            <a:off x="2722881" y="1639148"/>
            <a:ext cx="2966720" cy="1336931"/>
          </a:xfrm>
          <a:prstGeom prst="rect">
            <a:avLst/>
          </a:prstGeom>
        </p:spPr>
      </p:pic>
      <p:sp>
        <p:nvSpPr>
          <p:cNvPr id="9" name="Title 1">
            <a:extLst>
              <a:ext uri="{FF2B5EF4-FFF2-40B4-BE49-F238E27FC236}">
                <a16:creationId xmlns:a16="http://schemas.microsoft.com/office/drawing/2014/main" id="{E8C572C8-6B07-4106-BC27-BC12D5E2E829}"/>
              </a:ext>
            </a:extLst>
          </p:cNvPr>
          <p:cNvSpPr txBox="1">
            <a:spLocks/>
          </p:cNvSpPr>
          <p:nvPr/>
        </p:nvSpPr>
        <p:spPr>
          <a:xfrm>
            <a:off x="971662" y="2914792"/>
            <a:ext cx="6117431" cy="627321"/>
          </a:xfrm>
          <a:prstGeom prst="rect">
            <a:avLst/>
          </a:prstGeom>
          <a:noFill/>
          <a:ln>
            <a:noFill/>
          </a:ln>
        </p:spPr>
        <p:txBody>
          <a:bodyPr spcFirstLastPara="1" wrap="square" lIns="94100" tIns="47025" rIns="94100" bIns="470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latin typeface="Bookman Old Style" panose="02050604050505020204" pitchFamily="18" charset="0"/>
              </a:rPr>
              <a:t>Proposed Method Illustration</a:t>
            </a:r>
          </a:p>
        </p:txBody>
      </p:sp>
      <p:pic>
        <p:nvPicPr>
          <p:cNvPr id="8" name="Picture 7">
            <a:extLst>
              <a:ext uri="{FF2B5EF4-FFF2-40B4-BE49-F238E27FC236}">
                <a16:creationId xmlns:a16="http://schemas.microsoft.com/office/drawing/2014/main" id="{C58AC486-1EB7-4AB2-83D0-DDA265F604C8}"/>
              </a:ext>
            </a:extLst>
          </p:cNvPr>
          <p:cNvPicPr>
            <a:picLocks noChangeAspect="1"/>
          </p:cNvPicPr>
          <p:nvPr/>
        </p:nvPicPr>
        <p:blipFill>
          <a:blip r:embed="rId4"/>
          <a:stretch>
            <a:fillRect/>
          </a:stretch>
        </p:blipFill>
        <p:spPr>
          <a:xfrm>
            <a:off x="1671428" y="3422496"/>
            <a:ext cx="4953691" cy="981212"/>
          </a:xfrm>
          <a:prstGeom prst="rect">
            <a:avLst/>
          </a:prstGeom>
        </p:spPr>
      </p:pic>
      <p:sp>
        <p:nvSpPr>
          <p:cNvPr id="13" name="TextBox 12">
            <a:extLst>
              <a:ext uri="{FF2B5EF4-FFF2-40B4-BE49-F238E27FC236}">
                <a16:creationId xmlns:a16="http://schemas.microsoft.com/office/drawing/2014/main" id="{6D6EA536-2FB9-47B4-AA5D-92D4B75708A9}"/>
              </a:ext>
            </a:extLst>
          </p:cNvPr>
          <p:cNvSpPr txBox="1"/>
          <p:nvPr/>
        </p:nvSpPr>
        <p:spPr>
          <a:xfrm>
            <a:off x="2134399" y="4415324"/>
            <a:ext cx="4572000" cy="246221"/>
          </a:xfrm>
          <a:prstGeom prst="rect">
            <a:avLst/>
          </a:prstGeom>
          <a:noFill/>
        </p:spPr>
        <p:txBody>
          <a:bodyPr wrap="square">
            <a:spAutoFit/>
          </a:bodyPr>
          <a:lstStyle/>
          <a:p>
            <a:r>
              <a:rPr lang="en-GB" sz="1000" dirty="0"/>
              <a:t>The results of the performance tests conducted for the OCR engines.</a:t>
            </a:r>
            <a:endParaRPr lang="en-IN" sz="1000" dirty="0"/>
          </a:p>
        </p:txBody>
      </p:sp>
    </p:spTree>
    <p:extLst>
      <p:ext uri="{BB962C8B-B14F-4D97-AF65-F5344CB8AC3E}">
        <p14:creationId xmlns:p14="http://schemas.microsoft.com/office/powerpoint/2010/main" val="2551148968"/>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1131</TotalTime>
  <Words>1427</Words>
  <Application>Microsoft Office PowerPoint</Application>
  <PresentationFormat>On-screen Show (16:9)</PresentationFormat>
  <Paragraphs>165</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Bookman Old Style</vt:lpstr>
      <vt:lpstr>Times New Roman</vt:lpstr>
      <vt:lpstr>Noto Sans Symbols</vt:lpstr>
      <vt:lpstr>Georgia</vt:lpstr>
      <vt:lpstr>Trebuchet MS</vt:lpstr>
      <vt:lpstr>Calibri</vt:lpstr>
      <vt:lpstr>Merriweather</vt:lpstr>
      <vt:lpstr>Google Sans</vt:lpstr>
      <vt:lpstr>1_Office Theme</vt:lpstr>
      <vt:lpstr>Multi-Modal Assistive System for people with disabilities</vt:lpstr>
      <vt:lpstr>Introduction</vt:lpstr>
      <vt:lpstr>Problem Statement</vt:lpstr>
      <vt:lpstr>Problem Illustration</vt:lpstr>
      <vt:lpstr>Proposed Method</vt:lpstr>
      <vt:lpstr>Proposed Method Illustration</vt:lpstr>
      <vt:lpstr>Proposed Method</vt:lpstr>
      <vt:lpstr>PowerPoint Presentation</vt:lpstr>
      <vt:lpstr>Proposed Method</vt:lpstr>
      <vt:lpstr>Proposed Method</vt:lpstr>
      <vt:lpstr>Experiment Environment</vt:lpstr>
      <vt:lpstr>Experiment Environment </vt:lpstr>
      <vt:lpstr>Experiment Environment </vt:lpstr>
      <vt:lpstr>Experiment Screenshots </vt:lpstr>
      <vt:lpstr>Experiment Screenshots </vt:lpstr>
      <vt:lpstr>Experiment Screenshots </vt:lpstr>
      <vt:lpstr>Experiment Screenshots </vt:lpstr>
      <vt:lpstr>Experiment Screenshots </vt:lpstr>
      <vt:lpstr>Experiment Screenshots </vt:lpstr>
      <vt:lpstr>Findings</vt:lpstr>
      <vt:lpstr>PowerPoint Presentation</vt:lpstr>
      <vt:lpstr>Thank you</vt:lpstr>
      <vt:lpstr>Project seminar–I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vamshi krishna</cp:lastModifiedBy>
  <cp:revision>44</cp:revision>
  <dcterms:modified xsi:type="dcterms:W3CDTF">2024-03-28T02:17:49Z</dcterms:modified>
</cp:coreProperties>
</file>